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Helvetica Neue"/>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HelveticaNeue-bold.fntdata"/><Relationship Id="rId14" Type="http://schemas.openxmlformats.org/officeDocument/2006/relationships/slide" Target="slides/slide9.xml"/><Relationship Id="rId36" Type="http://schemas.openxmlformats.org/officeDocument/2006/relationships/font" Target="fonts/HelveticaNeue-regular.fntdata"/><Relationship Id="rId17" Type="http://schemas.openxmlformats.org/officeDocument/2006/relationships/slide" Target="slides/slide12.xml"/><Relationship Id="rId39" Type="http://schemas.openxmlformats.org/officeDocument/2006/relationships/font" Target="fonts/HelveticaNeue-boldItalic.fntdata"/><Relationship Id="rId16" Type="http://schemas.openxmlformats.org/officeDocument/2006/relationships/slide" Target="slides/slide11.xml"/><Relationship Id="rId38" Type="http://schemas.openxmlformats.org/officeDocument/2006/relationships/font" Target="fonts/HelveticaNeue-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77138a44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77138a44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GB" sz="1050">
                <a:highlight>
                  <a:srgbClr val="FFFFFF"/>
                </a:highlight>
                <a:latin typeface="Helvetica Neue"/>
                <a:ea typeface="Helvetica Neue"/>
                <a:cs typeface="Helvetica Neue"/>
                <a:sym typeface="Helvetica Neue"/>
              </a:rPr>
              <a:t>30,000 BuzzSumo Records - 29 columns</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AutoNum type="arabicPeriod"/>
            </a:pPr>
            <a:r>
              <a:rPr lang="en-GB" sz="1050">
                <a:highlight>
                  <a:srgbClr val="FFFFFF"/>
                </a:highlight>
                <a:latin typeface="Helvetica Neue"/>
                <a:ea typeface="Helvetica Neue"/>
                <a:cs typeface="Helvetica Neue"/>
                <a:sym typeface="Helvetica Neue"/>
              </a:rPr>
              <a:t>15963 rows × 67 columns</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AutoNum type="arabicPeriod"/>
            </a:pPr>
            <a:r>
              <a:rPr lang="en-GB" sz="1050">
                <a:highlight>
                  <a:srgbClr val="FFFFFF"/>
                </a:highlight>
                <a:latin typeface="Helvetica Neue"/>
                <a:ea typeface="Helvetica Neue"/>
                <a:cs typeface="Helvetica Neue"/>
                <a:sym typeface="Helvetica Neue"/>
              </a:rPr>
              <a:t>Web Page Data</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AutoNum type="arabicPeriod"/>
            </a:pPr>
            <a:r>
              <a:rPr lang="en-GB" sz="1050">
                <a:highlight>
                  <a:srgbClr val="FFFFFF"/>
                </a:highlight>
                <a:latin typeface="Helvetica Neue"/>
                <a:ea typeface="Helvetica Neue"/>
                <a:cs typeface="Helvetica Neue"/>
                <a:sym typeface="Helvetica Neue"/>
              </a:rPr>
              <a:t>Final DataFrame - </a:t>
            </a:r>
            <a:r>
              <a:rPr lang="en-GB" sz="1050">
                <a:highlight>
                  <a:srgbClr val="FFFFFF"/>
                </a:highlight>
              </a:rPr>
              <a:t>14469 x 69 columns</a:t>
            </a:r>
            <a:endParaRPr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77138a44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77138a44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target variable Number of Article Shares is highly skewed and is likely to be an exponential distribution.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Not normally distributed.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ff371bb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ff371bb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what the target variable looked like after applying log + 1 on the target variable.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77138a44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77138a44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In terms of correlation:</a:t>
            </a:r>
            <a:endParaRPr/>
          </a:p>
          <a:p>
            <a:pPr indent="-298450" lvl="1" marL="914400" rtl="0" algn="l">
              <a:spcBef>
                <a:spcPts val="0"/>
              </a:spcBef>
              <a:spcAft>
                <a:spcPts val="0"/>
              </a:spcAft>
              <a:buSzPts val="1100"/>
              <a:buChar char="○"/>
            </a:pPr>
            <a:r>
              <a:rPr lang="en-GB"/>
              <a:t>On the left we can see what variables are most </a:t>
            </a:r>
            <a:r>
              <a:rPr lang="en-GB"/>
              <a:t>positively correlated with our target variable.</a:t>
            </a:r>
            <a:endParaRPr/>
          </a:p>
          <a:p>
            <a:pPr indent="-298450" lvl="2" marL="1371600" rtl="0" algn="l">
              <a:spcBef>
                <a:spcPts val="0"/>
              </a:spcBef>
              <a:spcAft>
                <a:spcPts val="0"/>
              </a:spcAft>
              <a:buSzPts val="1100"/>
              <a:buChar char="■"/>
            </a:pPr>
            <a:r>
              <a:rPr lang="en-GB"/>
              <a:t>Evergreen Score.</a:t>
            </a:r>
            <a:endParaRPr/>
          </a:p>
          <a:p>
            <a:pPr indent="-298450" lvl="2" marL="1371600" rtl="0" algn="l">
              <a:spcBef>
                <a:spcPts val="0"/>
              </a:spcBef>
              <a:spcAft>
                <a:spcPts val="0"/>
              </a:spcAft>
              <a:buSzPts val="1100"/>
              <a:buChar char="■"/>
            </a:pPr>
            <a:r>
              <a:rPr lang="en-GB"/>
              <a:t>Number of Linking Domains.</a:t>
            </a:r>
            <a:endParaRPr/>
          </a:p>
          <a:p>
            <a:pPr indent="-298450" lvl="2" marL="1371600" rtl="0" algn="l">
              <a:spcBef>
                <a:spcPts val="0"/>
              </a:spcBef>
              <a:spcAft>
                <a:spcPts val="0"/>
              </a:spcAft>
              <a:buSzPts val="1100"/>
              <a:buChar char="■"/>
            </a:pPr>
            <a:r>
              <a:rPr lang="en-GB"/>
              <a:t>Whether the Article Has An Article Amplifier.</a:t>
            </a:r>
            <a:endParaRPr/>
          </a:p>
          <a:p>
            <a:pPr indent="-298450" lvl="1" marL="914400" rtl="0" algn="l">
              <a:spcBef>
                <a:spcPts val="0"/>
              </a:spcBef>
              <a:spcAft>
                <a:spcPts val="0"/>
              </a:spcAft>
              <a:buSzPts val="1100"/>
              <a:buChar char="○"/>
            </a:pPr>
            <a:r>
              <a:rPr lang="en-GB"/>
              <a:t>On the right, there were not many strong negative correlations. </a:t>
            </a:r>
            <a:r>
              <a:rPr lang="en-GB"/>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77138a44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77138a44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Articles that are tagged "how to articles" &amp; "why post" on average received the most amount of shares, this was followed by infographics and list articles. </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Therefore the insight that we can gain from this is that people reading digital marketing topics share on average content that is:</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 educational (how to)</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visual (infographic)</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and easily digestible (list articles).</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The most popular topics in terms of mean shares were: </a:t>
            </a:r>
            <a:r>
              <a:rPr b="1" lang="en-GB" sz="1050">
                <a:highlight>
                  <a:srgbClr val="FFFFFF"/>
                </a:highlight>
                <a:latin typeface="Helvetica Neue"/>
                <a:ea typeface="Helvetica Neue"/>
                <a:cs typeface="Helvetica Neue"/>
                <a:sym typeface="Helvetica Neue"/>
              </a:rPr>
              <a:t>Search Engine Marketing, Growth Marketing &amp; Social Media Marketing.</a:t>
            </a:r>
            <a:endParaRPr b="1"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77138a44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77138a44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77138a440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77138a440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The most impactful model was as a logged target variable, with 5 bagged forest random regressor's which served as the base estimator for the AdaBoostRegressor model.</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Additionally by adding the web page speed data from Google Page Speed Insights, </a:t>
            </a:r>
            <a:r>
              <a:rPr b="1" lang="en-GB" sz="1050">
                <a:highlight>
                  <a:srgbClr val="FFFFFF"/>
                </a:highlight>
                <a:latin typeface="Helvetica Neue"/>
                <a:ea typeface="Helvetica Neue"/>
                <a:cs typeface="Helvetica Neue"/>
                <a:sym typeface="Helvetica Neue"/>
              </a:rPr>
              <a:t>the mean cross validation score increased on our best model by ~ 5%.</a:t>
            </a:r>
            <a:endParaRPr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ff371bbd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ff371bbd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Font typeface="Helvetica Neue"/>
              <a:buAutoNum type="arabicPeriod"/>
            </a:pPr>
            <a:r>
              <a:rPr lang="en-GB" sz="1050">
                <a:highlight>
                  <a:srgbClr val="FFFFFF"/>
                </a:highlight>
                <a:latin typeface="Helvetica Neue"/>
                <a:ea typeface="Helvetica Neue"/>
                <a:cs typeface="Helvetica Neue"/>
                <a:sym typeface="Helvetica Neue"/>
              </a:rPr>
              <a:t>Decision Tree</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AutoNum type="arabicPeriod"/>
            </a:pPr>
            <a:r>
              <a:rPr lang="en-GB" sz="1050">
                <a:highlight>
                  <a:srgbClr val="FFFFFF"/>
                </a:highlight>
                <a:latin typeface="Helvetica Neue"/>
                <a:ea typeface="Helvetica Neue"/>
                <a:cs typeface="Helvetica Neue"/>
                <a:sym typeface="Helvetica Neue"/>
              </a:rPr>
              <a:t>Randomforest</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AutoNum type="arabicPeriod"/>
            </a:pPr>
            <a:r>
              <a:rPr lang="en-GB" sz="1050">
                <a:highlight>
                  <a:srgbClr val="FFFFFF"/>
                </a:highlight>
                <a:latin typeface="Helvetica Neue"/>
                <a:ea typeface="Helvetica Neue"/>
                <a:cs typeface="Helvetica Neue"/>
                <a:sym typeface="Helvetica Neue"/>
              </a:rPr>
              <a:t>Ada Boosted Random Forest</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AutoNum type="arabicPeriod"/>
            </a:pPr>
            <a:r>
              <a:rPr lang="en-GB" sz="1050">
                <a:highlight>
                  <a:srgbClr val="FFFFFF"/>
                </a:highlight>
                <a:latin typeface="Helvetica Neue"/>
                <a:ea typeface="Helvetica Neue"/>
                <a:cs typeface="Helvetica Neue"/>
                <a:sym typeface="Helvetica Neue"/>
              </a:rPr>
              <a:t>Ada Boosted Random Forest + </a:t>
            </a:r>
            <a:r>
              <a:rPr b="1" lang="en-GB" sz="1050">
                <a:highlight>
                  <a:srgbClr val="FFFFFF"/>
                </a:highlight>
                <a:latin typeface="Helvetica Neue"/>
                <a:ea typeface="Helvetica Neue"/>
                <a:cs typeface="Helvetica Neue"/>
                <a:sym typeface="Helvetica Neue"/>
              </a:rPr>
              <a:t>Web Page Speed Data (Gained an additional 5% in score from including this).</a:t>
            </a:r>
            <a:endParaRPr b="1"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77138a44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77138a44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77138a440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77138a440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learning curve shows us how many training observations we need to reduce the variability/standard deviation of the mean training score and the cross validation score.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After ~ 4500 observations the training score and cross validation score start to convergence which shows us that we only need ~4500 observations to start making stable predictions.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77138a44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77138a44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Creating articles requires a considerable time investment.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By predicting how many article shares an article will receive we can help marketers produce more shareable, effective content.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77138a440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77138a44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order to simply look at the feature importances, I decided to use a max -depth 5 decision tree instead of a random forest.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Firstly the evergreen score is a calculated metric within BuzzSumo and is meant to dictate ‘how evergreen’ a piece of content is.</a:t>
            </a:r>
            <a:endParaRPr/>
          </a:p>
          <a:p>
            <a:pPr indent="-298450" lvl="0" marL="457200" rtl="0" algn="l">
              <a:spcBef>
                <a:spcPts val="0"/>
              </a:spcBef>
              <a:spcAft>
                <a:spcPts val="0"/>
              </a:spcAft>
              <a:buSzPts val="1100"/>
              <a:buChar char="●"/>
            </a:pPr>
            <a:r>
              <a:rPr lang="en-GB"/>
              <a:t>The number of linking domains is how many do-follow backlinks are pointing at the article.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most important features in determining the log value of y are:</a:t>
            </a:r>
            <a:endParaRPr/>
          </a:p>
          <a:p>
            <a:pPr indent="-298450" lvl="0" marL="457200" rtl="0" algn="l">
              <a:spcBef>
                <a:spcPts val="0"/>
              </a:spcBef>
              <a:spcAft>
                <a:spcPts val="0"/>
              </a:spcAft>
              <a:buSzPts val="1100"/>
              <a:buChar char="-"/>
            </a:pPr>
            <a:r>
              <a:rPr lang="en-GB"/>
              <a:t>Evergreen Score</a:t>
            </a:r>
            <a:endParaRPr/>
          </a:p>
          <a:p>
            <a:pPr indent="-298450" lvl="0" marL="457200" rtl="0" algn="l">
              <a:spcBef>
                <a:spcPts val="0"/>
              </a:spcBef>
              <a:spcAft>
                <a:spcPts val="0"/>
              </a:spcAft>
              <a:buSzPts val="1100"/>
              <a:buChar char="-"/>
            </a:pPr>
            <a:r>
              <a:rPr lang="en-GB"/>
              <a:t>The Number of Linking Domains </a:t>
            </a:r>
            <a:endParaRPr/>
          </a:p>
          <a:p>
            <a:pPr indent="-298450" lvl="0" marL="457200" rtl="0" algn="l">
              <a:spcBef>
                <a:spcPts val="0"/>
              </a:spcBef>
              <a:spcAft>
                <a:spcPts val="0"/>
              </a:spcAft>
              <a:buSzPts val="1100"/>
              <a:buChar char="-"/>
            </a:pPr>
            <a:r>
              <a:rPr lang="en-GB"/>
              <a:t>Readability Scores</a:t>
            </a:r>
            <a:endParaRPr/>
          </a:p>
          <a:p>
            <a:pPr indent="-298450" lvl="0" marL="457200" rtl="0" algn="l">
              <a:spcBef>
                <a:spcPts val="0"/>
              </a:spcBef>
              <a:spcAft>
                <a:spcPts val="0"/>
              </a:spcAft>
              <a:buSzPts val="1100"/>
              <a:buChar char="-"/>
            </a:pPr>
            <a:r>
              <a:rPr lang="en-GB"/>
              <a:t>Plain_Text_Rate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7744230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7744230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highlight>
                  <a:srgbClr val="FFFFFF"/>
                </a:highlight>
                <a:latin typeface="Helvetica Neue"/>
                <a:ea typeface="Helvetica Neue"/>
                <a:cs typeface="Helvetica Neue"/>
                <a:sym typeface="Helvetica Neue"/>
              </a:rPr>
              <a:t>Additionally for articles that had more than 0.5 article amplifiers and a higher evergreen score than 0.155:</a:t>
            </a:r>
            <a:endParaRPr sz="1050">
              <a:highlight>
                <a:srgbClr val="FFFFFF"/>
              </a:highlight>
              <a:latin typeface="Helvetica Neue"/>
              <a:ea typeface="Helvetica Neue"/>
              <a:cs typeface="Helvetica Neue"/>
              <a:sym typeface="Helvetica Neue"/>
            </a:endParaRPr>
          </a:p>
          <a:p>
            <a:pPr indent="-295275" lvl="0" marL="457200" rtl="0" algn="l">
              <a:lnSpc>
                <a:spcPct val="115000"/>
              </a:lnSpc>
              <a:spcBef>
                <a:spcPts val="110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5852/12594 samples were divided by the Title_Tag_Length and an example of this can be seen below.</a:t>
            </a:r>
            <a:endParaRPr sz="1050">
              <a:highlight>
                <a:srgbClr val="FFFFFF"/>
              </a:highlight>
              <a:latin typeface="Helvetica Neue"/>
              <a:ea typeface="Helvetica Neue"/>
              <a:cs typeface="Helvetica Neue"/>
              <a:sym typeface="Helvetica Neue"/>
            </a:endParaRPr>
          </a:p>
          <a:p>
            <a:pPr indent="0" lvl="0" marL="0" rtl="0" algn="l">
              <a:lnSpc>
                <a:spcPct val="115000"/>
              </a:lnSpc>
              <a:spcBef>
                <a:spcPts val="1100"/>
              </a:spcBef>
              <a:spcAft>
                <a:spcPts val="0"/>
              </a:spcAft>
              <a:buNone/>
            </a:pPr>
            <a:r>
              <a:rPr lang="en-GB" sz="1050">
                <a:highlight>
                  <a:srgbClr val="FFFFFF"/>
                </a:highlight>
                <a:latin typeface="Helvetica Neue"/>
                <a:ea typeface="Helvetica Neue"/>
                <a:cs typeface="Helvetica Neue"/>
                <a:sym typeface="Helvetica Neue"/>
              </a:rPr>
              <a:t>We can infer from this that having a title_tag_length &gt; 79.5 characters causes an article to become less shareable and also if the title_tag_length is less than 45.5 the article is also less likely to be shared.</a:t>
            </a:r>
            <a:endParaRPr sz="1050">
              <a:highlight>
                <a:srgbClr val="FFFFFF"/>
              </a:highlight>
              <a:latin typeface="Helvetica Neue"/>
              <a:ea typeface="Helvetica Neue"/>
              <a:cs typeface="Helvetica Neue"/>
              <a:sym typeface="Helvetica Neue"/>
            </a:endParaRPr>
          </a:p>
          <a:p>
            <a:pPr indent="-295275" lvl="0" marL="457200" rtl="0" algn="l">
              <a:lnSpc>
                <a:spcPct val="115000"/>
              </a:lnSpc>
              <a:spcBef>
                <a:spcPts val="110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This makes sense because we want a catchy, strong headline that entices someone to click and read the article.</a:t>
            </a:r>
            <a:endParaRPr sz="1050">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However if the article headline is too long then it will cause the title to be truncated within the Google SERPS (search engine </a:t>
            </a:r>
            <a:r>
              <a:rPr lang="en-GB" sz="1050">
                <a:highlight>
                  <a:srgbClr val="FFFFFF"/>
                </a:highlight>
                <a:latin typeface="Helvetica Neue"/>
                <a:ea typeface="Helvetica Neue"/>
                <a:cs typeface="Helvetica Neue"/>
                <a:sym typeface="Helvetica Neue"/>
              </a:rPr>
              <a:t>results</a:t>
            </a:r>
            <a:r>
              <a:rPr lang="en-GB" sz="1050">
                <a:highlight>
                  <a:srgbClr val="FFFFFF"/>
                </a:highlight>
                <a:latin typeface="Helvetica Neue"/>
                <a:ea typeface="Helvetica Neue"/>
                <a:cs typeface="Helvetica Neue"/>
                <a:sym typeface="Helvetica Neue"/>
              </a:rPr>
              <a:t> pages) which often leads to a lower click through rate for the article.</a:t>
            </a:r>
            <a:endParaRPr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77138a44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77138a44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Font typeface="Helvetica Neue"/>
              <a:buChar char="●"/>
            </a:pPr>
            <a:r>
              <a:rPr lang="en-GB" sz="1050">
                <a:highlight>
                  <a:schemeClr val="lt1"/>
                </a:highlight>
                <a:latin typeface="Helvetica Neue"/>
                <a:ea typeface="Helvetica Neue"/>
                <a:cs typeface="Helvetica Neue"/>
                <a:sym typeface="Helvetica Neue"/>
              </a:rPr>
              <a:t>Omission Bias: Only selecting mature websites will almost certainly impact the 'shareability' - this means that the model could potentially be over-/under-estimating the effects of certain factors because this factor is not properly controlled for or included in the model.</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The sample that we chose was 1 year old, this was selected to remove any bias of an article not being online enough to receive a significant part of it's online shares. However this type of sample could lead to bias within the model's predictions. Therefore it would be advisable to study the natural share cycle of article's and the share velocity from when an article is originally published until it reaches a certain level of maturity.</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The Newspaper3k python library was only able to collect 15,000 articles from the original 30k dataset. Therefore these had to be discarded.</a:t>
            </a:r>
            <a:endParaRPr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7744230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7744230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Seasonality might have an </a:t>
            </a:r>
            <a:r>
              <a:rPr lang="en-GB" sz="1050">
                <a:highlight>
                  <a:srgbClr val="FFFFFF"/>
                </a:highlight>
                <a:latin typeface="Helvetica Neue"/>
                <a:ea typeface="Helvetica Neue"/>
                <a:cs typeface="Helvetica Neue"/>
                <a:sym typeface="Helvetica Neue"/>
              </a:rPr>
              <a:t>influential</a:t>
            </a:r>
            <a:r>
              <a:rPr lang="en-GB" sz="1050">
                <a:highlight>
                  <a:srgbClr val="FFFFFF"/>
                </a:highlight>
                <a:latin typeface="Helvetica Neue"/>
                <a:ea typeface="Helvetica Neue"/>
                <a:cs typeface="Helvetica Neue"/>
                <a:sym typeface="Helvetica Neue"/>
              </a:rPr>
              <a:t> factor on how article's are shared across different topics.</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There is a lagged component that hasn’t been included in the model. (i.e. article’s receive shares over a series of months. Not as a given snapshot).</a:t>
            </a:r>
            <a:endParaRPr sz="1050">
              <a:highlight>
                <a:srgbClr val="FFFFFF"/>
              </a:highlight>
              <a:latin typeface="Helvetica Neue"/>
              <a:ea typeface="Helvetica Neue"/>
              <a:cs typeface="Helvetica Neue"/>
              <a:sym typeface="Helvetica Neue"/>
            </a:endParaRPr>
          </a:p>
          <a:p>
            <a:pPr indent="-295275" lvl="1" marL="9144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By not taking into account the time component, can lead to spurious relationships (i.e. if x and y variables increase over time the model could tell us that there is a strong relationship but actually both could be independant and </a:t>
            </a:r>
            <a:r>
              <a:rPr b="1" lang="en-GB" sz="1050">
                <a:highlight>
                  <a:srgbClr val="FFFFFF"/>
                </a:highlight>
                <a:latin typeface="Helvetica Neue"/>
                <a:ea typeface="Helvetica Neue"/>
                <a:cs typeface="Helvetica Neue"/>
                <a:sym typeface="Helvetica Neue"/>
              </a:rPr>
              <a:t>an another variable could be driving the relationship as a confounding factor.</a:t>
            </a:r>
            <a:endParaRPr b="1"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77442300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77442300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Perform a sentiment analysis over time.</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Seasonality might have an influential factor on how article's are shared across different topics.</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To model the data on a neural network as from having to apply a logarithm to the target variable we can clearly see that the relationship is less linear with the original target variable scale. A neural network might be more able to model the non-linear relationships between the predictor matrix and the target variable.</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Using a time-series model with the original features as additional features (exogenous features).</a:t>
            </a:r>
            <a:endParaRPr sz="1050">
              <a:highlight>
                <a:srgbClr val="FFFFFF"/>
              </a:highlight>
              <a:latin typeface="Helvetica Neue"/>
              <a:ea typeface="Helvetica Neue"/>
              <a:cs typeface="Helvetica Neue"/>
              <a:sym typeface="Helvetica Neue"/>
            </a:endParaRPr>
          </a:p>
          <a:p>
            <a:pPr indent="-295275" lvl="0" marL="457200" rtl="0" algn="l">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It would also be good idea to track articles / topics for several months or years. This would allow us to perform time series analysis on individual topics.</a:t>
            </a:r>
            <a:endParaRPr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77138a44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77138a44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Include a business conclusion:</a:t>
            </a:r>
            <a:endParaRPr/>
          </a:p>
          <a:p>
            <a:pPr indent="-298450" lvl="0" marL="457200" rtl="0" algn="l">
              <a:spcBef>
                <a:spcPts val="0"/>
              </a:spcBef>
              <a:spcAft>
                <a:spcPts val="0"/>
              </a:spcAft>
              <a:buSzPts val="1100"/>
              <a:buChar char="-"/>
            </a:pPr>
            <a:r>
              <a:rPr lang="en-GB"/>
              <a:t>30 - 60 elevator pitch (so what conclusion / answer).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fee40911b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fee40911b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fee4091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fee4091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77138a44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77138a44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In my project, I used three data sources:</a:t>
            </a:r>
            <a:endParaRPr sz="1050">
              <a:highlight>
                <a:srgbClr val="FFFFFF"/>
              </a:highlight>
              <a:latin typeface="Helvetica Neue"/>
              <a:ea typeface="Helvetica Neue"/>
              <a:cs typeface="Helvetica Neue"/>
              <a:sym typeface="Helvetica Neue"/>
            </a:endParaRPr>
          </a:p>
          <a:p>
            <a:pPr indent="-295275" lvl="1" marL="914400" rtl="0" algn="l">
              <a:lnSpc>
                <a:spcPct val="115000"/>
              </a:lnSpc>
              <a:spcBef>
                <a:spcPts val="0"/>
              </a:spcBef>
              <a:spcAft>
                <a:spcPts val="0"/>
              </a:spcAft>
              <a:buSzPts val="1050"/>
              <a:buFont typeface="Helvetica Neue"/>
              <a:buAutoNum type="alphaLcPeriod"/>
            </a:pPr>
            <a:r>
              <a:rPr lang="en-GB" sz="1050">
                <a:highlight>
                  <a:srgbClr val="FFFFFF"/>
                </a:highlight>
                <a:latin typeface="Helvetica Neue"/>
                <a:ea typeface="Helvetica Neue"/>
                <a:cs typeface="Helvetica Neue"/>
                <a:sym typeface="Helvetica Neue"/>
              </a:rPr>
              <a:t>Data from the content analysing platform BuzzSumo -  15 topics were downloaded from BuzzSumo's pro plan, the topics were selected by performing keyword research in Ahrefs. The keywords with the largest monthly search volume were selected to be topics.</a:t>
            </a:r>
            <a:endParaRPr sz="1050">
              <a:highlight>
                <a:srgbClr val="FFFFFF"/>
              </a:highlight>
              <a:latin typeface="Helvetica Neue"/>
              <a:ea typeface="Helvetica Neue"/>
              <a:cs typeface="Helvetica Neue"/>
              <a:sym typeface="Helvetica Neue"/>
            </a:endParaRPr>
          </a:p>
          <a:p>
            <a:pPr indent="-295275" lvl="1" marL="914400" rtl="0" algn="l">
              <a:lnSpc>
                <a:spcPct val="115000"/>
              </a:lnSpc>
              <a:spcBef>
                <a:spcPts val="0"/>
              </a:spcBef>
              <a:spcAft>
                <a:spcPts val="0"/>
              </a:spcAft>
              <a:buSzPts val="1050"/>
              <a:buFont typeface="Helvetica Neue"/>
              <a:buAutoNum type="alphaLcPeriod"/>
            </a:pPr>
            <a:r>
              <a:rPr lang="en-GB" sz="1050">
                <a:highlight>
                  <a:srgbClr val="FFFFFF"/>
                </a:highlight>
                <a:latin typeface="Helvetica Neue"/>
                <a:ea typeface="Helvetica Neue"/>
                <a:cs typeface="Helvetica Neue"/>
                <a:sym typeface="Helvetica Neue"/>
              </a:rPr>
              <a:t>A custom web crawler was created that allowed for the extraction of unique features from the article text, HTML content.</a:t>
            </a:r>
            <a:endParaRPr sz="1050">
              <a:highlight>
                <a:srgbClr val="FFFFFF"/>
              </a:highlight>
              <a:latin typeface="Helvetica Neue"/>
              <a:ea typeface="Helvetica Neue"/>
              <a:cs typeface="Helvetica Neue"/>
              <a:sym typeface="Helvetica Neue"/>
            </a:endParaRPr>
          </a:p>
          <a:p>
            <a:pPr indent="-295275" lvl="1" marL="914400" rtl="0" algn="l">
              <a:lnSpc>
                <a:spcPct val="115000"/>
              </a:lnSpc>
              <a:spcBef>
                <a:spcPts val="0"/>
              </a:spcBef>
              <a:spcAft>
                <a:spcPts val="0"/>
              </a:spcAft>
              <a:buSzPts val="1050"/>
              <a:buFont typeface="Helvetica Neue"/>
              <a:buAutoNum type="alphaLcPeriod"/>
            </a:pPr>
            <a:r>
              <a:rPr lang="en-GB" sz="1050">
                <a:highlight>
                  <a:srgbClr val="FFFFFF"/>
                </a:highlight>
                <a:latin typeface="Helvetica Neue"/>
                <a:ea typeface="Helvetica Neue"/>
                <a:cs typeface="Helvetica Neue"/>
                <a:sym typeface="Helvetica Neue"/>
              </a:rPr>
              <a:t>Google's PageSpeed API was utilised to extract page speed metrics for every article.</a:t>
            </a:r>
            <a:endParaRPr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fea88e8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fea88e8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77138a440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77138a440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Put the date in for when buzzsumo snapshot was taken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77138a44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77138a44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Afterwards we created a data structure for the Python Web Crawler which would enable us to extract important features from the scraped articles.</a:t>
            </a:r>
            <a:endParaRPr sz="1050">
              <a:highlight>
                <a:srgbClr val="FFFFFF"/>
              </a:highlight>
              <a:latin typeface="Helvetica Neue"/>
              <a:ea typeface="Helvetica Neue"/>
              <a:cs typeface="Helvetica Neue"/>
              <a:sym typeface="Helvetica Neue"/>
            </a:endParaRPr>
          </a:p>
          <a:p>
            <a:pPr indent="0" lvl="0" marL="0" rtl="0" algn="l">
              <a:lnSpc>
                <a:spcPct val="115000"/>
              </a:lnSpc>
              <a:spcBef>
                <a:spcPts val="1100"/>
              </a:spcBef>
              <a:spcAft>
                <a:spcPts val="0"/>
              </a:spcAft>
              <a:buNone/>
            </a:pPr>
            <a:r>
              <a:rPr lang="en-GB" sz="1050">
                <a:highlight>
                  <a:schemeClr val="lt1"/>
                </a:highlight>
                <a:latin typeface="Helvetica Neue"/>
                <a:ea typeface="Helvetica Neue"/>
                <a:cs typeface="Helvetica Neue"/>
                <a:sym typeface="Helvetica Neue"/>
              </a:rPr>
              <a:t>The types of features that were extracted included:</a:t>
            </a:r>
            <a:endParaRPr sz="1050">
              <a:highlight>
                <a:schemeClr val="lt1"/>
              </a:highlight>
              <a:latin typeface="Helvetica Neue"/>
              <a:ea typeface="Helvetica Neue"/>
              <a:cs typeface="Helvetica Neue"/>
              <a:sym typeface="Helvetica Neue"/>
            </a:endParaRPr>
          </a:p>
          <a:p>
            <a:pPr indent="-295275" lvl="0" marL="457200" rtl="0" algn="l">
              <a:lnSpc>
                <a:spcPct val="115000"/>
              </a:lnSpc>
              <a:spcBef>
                <a:spcPts val="1100"/>
              </a:spcBef>
              <a:spcAft>
                <a:spcPts val="0"/>
              </a:spcAft>
              <a:buSzPts val="1050"/>
              <a:buFont typeface="Helvetica Neue"/>
              <a:buChar char="●"/>
            </a:pPr>
            <a:r>
              <a:rPr lang="en-GB" sz="1050">
                <a:highlight>
                  <a:schemeClr val="lt1"/>
                </a:highlight>
                <a:latin typeface="Helvetica Neue"/>
                <a:ea typeface="Helvetica Neue"/>
                <a:cs typeface="Helvetica Neue"/>
                <a:sym typeface="Helvetica Neue"/>
              </a:rPr>
              <a:t>Article Information:</a:t>
            </a:r>
            <a:endParaRPr sz="1050">
              <a:highlight>
                <a:schemeClr val="lt1"/>
              </a:highlight>
              <a:latin typeface="Helvetica Neue"/>
              <a:ea typeface="Helvetica Neue"/>
              <a:cs typeface="Helvetica Neue"/>
              <a:sym typeface="Helvetica Neue"/>
            </a:endParaRPr>
          </a:p>
          <a:p>
            <a:pPr indent="-295275" lvl="1" marL="914400" rtl="0" algn="l">
              <a:lnSpc>
                <a:spcPct val="115000"/>
              </a:lnSpc>
              <a:spcBef>
                <a:spcPts val="0"/>
              </a:spcBef>
              <a:spcAft>
                <a:spcPts val="0"/>
              </a:spcAft>
              <a:buSzPts val="1050"/>
              <a:buFont typeface="Helvetica Neue"/>
              <a:buAutoNum type="alphaLcPeriod"/>
            </a:pPr>
            <a:r>
              <a:rPr lang="en-GB" sz="1050">
                <a:highlight>
                  <a:schemeClr val="lt1"/>
                </a:highlight>
                <a:latin typeface="Helvetica Neue"/>
                <a:ea typeface="Helvetica Neue"/>
                <a:cs typeface="Helvetica Neue"/>
                <a:sym typeface="Helvetica Neue"/>
              </a:rPr>
              <a:t>Were there any authors?</a:t>
            </a:r>
            <a:endParaRPr sz="1050">
              <a:highlight>
                <a:schemeClr val="lt1"/>
              </a:highlight>
              <a:latin typeface="Helvetica Neue"/>
              <a:ea typeface="Helvetica Neue"/>
              <a:cs typeface="Helvetica Neue"/>
              <a:sym typeface="Helvetica Neue"/>
            </a:endParaRPr>
          </a:p>
          <a:p>
            <a:pPr indent="-295275" lvl="1" marL="914400" rtl="0" algn="l">
              <a:lnSpc>
                <a:spcPct val="115000"/>
              </a:lnSpc>
              <a:spcBef>
                <a:spcPts val="0"/>
              </a:spcBef>
              <a:spcAft>
                <a:spcPts val="0"/>
              </a:spcAft>
              <a:buSzPts val="1050"/>
              <a:buFont typeface="Helvetica Neue"/>
              <a:buAutoNum type="alphaLcPeriod"/>
            </a:pPr>
            <a:r>
              <a:rPr lang="en-GB" sz="1050">
                <a:highlight>
                  <a:schemeClr val="lt1"/>
                </a:highlight>
                <a:latin typeface="Helvetica Neue"/>
                <a:ea typeface="Helvetica Neue"/>
                <a:cs typeface="Helvetica Neue"/>
                <a:sym typeface="Helvetica Neue"/>
              </a:rPr>
              <a:t>The article text!</a:t>
            </a:r>
            <a:endParaRPr sz="1050">
              <a:highlight>
                <a:schemeClr val="lt1"/>
              </a:highlight>
              <a:latin typeface="Helvetica Neue"/>
              <a:ea typeface="Helvetica Neue"/>
              <a:cs typeface="Helvetica Neue"/>
              <a:sym typeface="Helvetica Neue"/>
            </a:endParaRPr>
          </a:p>
          <a:p>
            <a:pPr indent="-295275" lvl="1" marL="914400" rtl="0" algn="l">
              <a:lnSpc>
                <a:spcPct val="115000"/>
              </a:lnSpc>
              <a:spcBef>
                <a:spcPts val="0"/>
              </a:spcBef>
              <a:spcAft>
                <a:spcPts val="0"/>
              </a:spcAft>
              <a:buSzPts val="1050"/>
              <a:buFont typeface="Helvetica Neue"/>
              <a:buAutoNum type="alphaLcPeriod"/>
            </a:pPr>
            <a:r>
              <a:rPr lang="en-GB" sz="1050">
                <a:highlight>
                  <a:schemeClr val="lt1"/>
                </a:highlight>
                <a:latin typeface="Helvetica Neue"/>
                <a:ea typeface="Helvetica Neue"/>
                <a:cs typeface="Helvetica Neue"/>
                <a:sym typeface="Helvetica Neue"/>
              </a:rPr>
              <a:t>The number of images within the article.</a:t>
            </a:r>
            <a:endParaRPr sz="1050">
              <a:highlight>
                <a:schemeClr val="lt1"/>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SzPts val="1050"/>
              <a:buFont typeface="Helvetica Neue"/>
              <a:buChar char="●"/>
            </a:pPr>
            <a:r>
              <a:rPr lang="en-GB" sz="1050">
                <a:highlight>
                  <a:schemeClr val="lt1"/>
                </a:highlight>
                <a:latin typeface="Helvetica Neue"/>
                <a:ea typeface="Helvetica Neue"/>
                <a:cs typeface="Helvetica Neue"/>
                <a:sym typeface="Helvetica Neue"/>
              </a:rPr>
              <a:t>NLP Features:</a:t>
            </a:r>
            <a:endParaRPr sz="1050">
              <a:highlight>
                <a:schemeClr val="lt1"/>
              </a:highlight>
              <a:latin typeface="Helvetica Neue"/>
              <a:ea typeface="Helvetica Neue"/>
              <a:cs typeface="Helvetica Neue"/>
              <a:sym typeface="Helvetica Neue"/>
            </a:endParaRPr>
          </a:p>
          <a:p>
            <a:pPr indent="-295275" lvl="1" marL="914400" rtl="0" algn="l">
              <a:lnSpc>
                <a:spcPct val="115000"/>
              </a:lnSpc>
              <a:spcBef>
                <a:spcPts val="0"/>
              </a:spcBef>
              <a:spcAft>
                <a:spcPts val="0"/>
              </a:spcAft>
              <a:buSzPts val="1050"/>
              <a:buFont typeface="Helvetica Neue"/>
              <a:buAutoNum type="alphaLcPeriod"/>
            </a:pPr>
            <a:r>
              <a:rPr lang="en-GB" sz="1050">
                <a:highlight>
                  <a:schemeClr val="lt1"/>
                </a:highlight>
                <a:latin typeface="Helvetica Neue"/>
                <a:ea typeface="Helvetica Neue"/>
                <a:cs typeface="Helvetica Neue"/>
                <a:sym typeface="Helvetica Neue"/>
              </a:rPr>
              <a:t>Sentence Text</a:t>
            </a:r>
            <a:endParaRPr sz="1050">
              <a:highlight>
                <a:schemeClr val="lt1"/>
              </a:highlight>
              <a:latin typeface="Helvetica Neue"/>
              <a:ea typeface="Helvetica Neue"/>
              <a:cs typeface="Helvetica Neue"/>
              <a:sym typeface="Helvetica Neue"/>
            </a:endParaRPr>
          </a:p>
          <a:p>
            <a:pPr indent="-295275" lvl="1" marL="914400" rtl="0" algn="l">
              <a:lnSpc>
                <a:spcPct val="115000"/>
              </a:lnSpc>
              <a:spcBef>
                <a:spcPts val="0"/>
              </a:spcBef>
              <a:spcAft>
                <a:spcPts val="0"/>
              </a:spcAft>
              <a:buSzPts val="1050"/>
              <a:buFont typeface="Helvetica Neue"/>
              <a:buAutoNum type="alphaLcPeriod"/>
            </a:pPr>
            <a:r>
              <a:rPr lang="en-GB" sz="1050">
                <a:highlight>
                  <a:schemeClr val="lt1"/>
                </a:highlight>
                <a:latin typeface="Helvetica Neue"/>
                <a:ea typeface="Helvetica Neue"/>
                <a:cs typeface="Helvetica Neue"/>
                <a:sym typeface="Helvetica Neue"/>
              </a:rPr>
              <a:t>Number of Sentences</a:t>
            </a:r>
            <a:endParaRPr sz="1050">
              <a:highlight>
                <a:schemeClr val="lt1"/>
              </a:highlight>
              <a:latin typeface="Helvetica Neue"/>
              <a:ea typeface="Helvetica Neue"/>
              <a:cs typeface="Helvetica Neue"/>
              <a:sym typeface="Helvetica Neue"/>
            </a:endParaRPr>
          </a:p>
          <a:p>
            <a:pPr indent="-295275" lvl="1" marL="914400" rtl="0" algn="l">
              <a:lnSpc>
                <a:spcPct val="115000"/>
              </a:lnSpc>
              <a:spcBef>
                <a:spcPts val="0"/>
              </a:spcBef>
              <a:spcAft>
                <a:spcPts val="0"/>
              </a:spcAft>
              <a:buSzPts val="1050"/>
              <a:buFont typeface="Helvetica Neue"/>
              <a:buAutoNum type="alphaLcPeriod"/>
            </a:pPr>
            <a:r>
              <a:rPr b="1" lang="en-GB" sz="1050">
                <a:highlight>
                  <a:schemeClr val="lt1"/>
                </a:highlight>
                <a:latin typeface="Helvetica Neue"/>
                <a:ea typeface="Helvetica Neue"/>
                <a:cs typeface="Helvetica Neue"/>
                <a:sym typeface="Helvetica Neue"/>
              </a:rPr>
              <a:t>Lexicon count - The number of unique words per article text.</a:t>
            </a:r>
            <a:endParaRPr b="1" sz="1050">
              <a:highlight>
                <a:schemeClr val="lt1"/>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SzPts val="1050"/>
              <a:buFont typeface="Helvetica Neue"/>
              <a:buChar char="●"/>
            </a:pPr>
            <a:r>
              <a:rPr lang="en-GB" sz="1050">
                <a:highlight>
                  <a:schemeClr val="lt1"/>
                </a:highlight>
                <a:latin typeface="Helvetica Neue"/>
                <a:ea typeface="Helvetica Neue"/>
                <a:cs typeface="Helvetica Neue"/>
                <a:sym typeface="Helvetica Neue"/>
              </a:rPr>
              <a:t>On-Page Word Metrics (Word Count, Unique Word Count, Number of Sentences).</a:t>
            </a:r>
            <a:endParaRPr b="1" sz="1050">
              <a:highlight>
                <a:schemeClr val="lt1"/>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SzPts val="1050"/>
              <a:buFont typeface="Helvetica Neue"/>
              <a:buChar char="●"/>
            </a:pPr>
            <a:r>
              <a:rPr lang="en-GB" sz="1050">
                <a:highlight>
                  <a:srgbClr val="FFFFFF"/>
                </a:highlight>
                <a:latin typeface="Helvetica Neue"/>
                <a:ea typeface="Helvetica Neue"/>
                <a:cs typeface="Helvetica Neue"/>
                <a:sym typeface="Helvetica Neue"/>
              </a:rPr>
              <a:t>Technical On-Page Metrics (Page Load Speed, No SSL/SSL etc).</a:t>
            </a:r>
            <a:endParaRPr sz="1050">
              <a:highlight>
                <a:srgbClr val="FFFFFF"/>
              </a:highlight>
              <a:latin typeface="Helvetica Neue"/>
              <a:ea typeface="Helvetica Neue"/>
              <a:cs typeface="Helvetica Neue"/>
              <a:sym typeface="Helvetica Neue"/>
            </a:endParaRPr>
          </a:p>
          <a:p>
            <a:pPr indent="0" lvl="0" marL="0" rtl="0" algn="l">
              <a:lnSpc>
                <a:spcPct val="115000"/>
              </a:lnSpc>
              <a:spcBef>
                <a:spcPts val="1100"/>
              </a:spcBef>
              <a:spcAft>
                <a:spcPts val="700"/>
              </a:spcAft>
              <a:buNone/>
            </a:pPr>
            <a:r>
              <a:rPr lang="en-GB" sz="1050">
                <a:highlight>
                  <a:srgbClr val="FFFFFF"/>
                </a:highlight>
                <a:latin typeface="Helvetica Neue"/>
                <a:ea typeface="Helvetica Neue"/>
                <a:cs typeface="Helvetica Neue"/>
                <a:sym typeface="Helvetica Neue"/>
              </a:rPr>
              <a:t>Additionally a range of readability scores were calculated for every article.</a:t>
            </a:r>
            <a:endParaRPr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fee40911b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fee40911b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700"/>
              </a:spcAft>
              <a:buNone/>
            </a:pPr>
            <a:r>
              <a:t/>
            </a:r>
            <a:endParaRPr sz="1050">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77138a44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77138a44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700"/>
              </a:spcAft>
              <a:buNone/>
            </a:pPr>
            <a:r>
              <a:t/>
            </a:r>
            <a:endParaRPr sz="1050">
              <a:highlight>
                <a:srgbClr val="FFFFFF"/>
              </a:highlight>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gif"/><Relationship Id="rId4" Type="http://schemas.openxmlformats.org/officeDocument/2006/relationships/image" Target="../media/image28.png"/><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5.jp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20.pn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460950" y="1886850"/>
            <a:ext cx="8222100" cy="136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3900"/>
              <a:t>Predicting Article Shares Within The Digital Marketing Industry</a:t>
            </a:r>
            <a:endParaRPr b="1"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63" name="Shape 163"/>
        <p:cNvGrpSpPr/>
        <p:nvPr/>
      </p:nvGrpSpPr>
      <p:grpSpPr>
        <a:xfrm>
          <a:off x="0" y="0"/>
          <a:ext cx="0" cy="0"/>
          <a:chOff x="0" y="0"/>
          <a:chExt cx="0" cy="0"/>
        </a:xfrm>
      </p:grpSpPr>
      <p:sp>
        <p:nvSpPr>
          <p:cNvPr id="164" name="Google Shape;164;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3</a:t>
            </a:r>
            <a:r>
              <a:rPr lang="en-GB"/>
              <a:t>. Dataset Merging + Munging</a:t>
            </a:r>
            <a:endParaRPr/>
          </a:p>
        </p:txBody>
      </p:sp>
      <p:sp>
        <p:nvSpPr>
          <p:cNvPr id="165" name="Google Shape;165;p22"/>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Overall Approach</a:t>
            </a:r>
            <a:endParaRPr sz="2400"/>
          </a:p>
        </p:txBody>
      </p:sp>
      <p:pic>
        <p:nvPicPr>
          <p:cNvPr id="166" name="Google Shape;166;p22"/>
          <p:cNvPicPr preferRelativeResize="0"/>
          <p:nvPr/>
        </p:nvPicPr>
        <p:blipFill>
          <a:blip r:embed="rId3">
            <a:alphaModFix/>
          </a:blip>
          <a:stretch>
            <a:fillRect/>
          </a:stretch>
        </p:blipFill>
        <p:spPr>
          <a:xfrm>
            <a:off x="0" y="1658825"/>
            <a:ext cx="9144002" cy="3051802"/>
          </a:xfrm>
          <a:prstGeom prst="rect">
            <a:avLst/>
          </a:prstGeom>
          <a:noFill/>
          <a:ln>
            <a:noFill/>
          </a:ln>
        </p:spPr>
      </p:pic>
      <p:pic>
        <p:nvPicPr>
          <p:cNvPr id="167" name="Google Shape;167;p22"/>
          <p:cNvPicPr preferRelativeResize="0"/>
          <p:nvPr/>
        </p:nvPicPr>
        <p:blipFill rotWithShape="1">
          <a:blip r:embed="rId4">
            <a:alphaModFix/>
          </a:blip>
          <a:srcRect b="0" l="0" r="14507" t="0"/>
          <a:stretch/>
        </p:blipFill>
        <p:spPr>
          <a:xfrm>
            <a:off x="0" y="974950"/>
            <a:ext cx="9144000" cy="3735675"/>
          </a:xfrm>
          <a:prstGeom prst="rect">
            <a:avLst/>
          </a:prstGeom>
          <a:noFill/>
          <a:ln>
            <a:noFill/>
          </a:ln>
        </p:spPr>
      </p:pic>
      <p:pic>
        <p:nvPicPr>
          <p:cNvPr id="168" name="Google Shape;168;p22"/>
          <p:cNvPicPr preferRelativeResize="0"/>
          <p:nvPr/>
        </p:nvPicPr>
        <p:blipFill rotWithShape="1">
          <a:blip r:embed="rId5">
            <a:alphaModFix/>
          </a:blip>
          <a:srcRect b="7774" l="0" r="0" t="0"/>
          <a:stretch/>
        </p:blipFill>
        <p:spPr>
          <a:xfrm>
            <a:off x="0" y="865375"/>
            <a:ext cx="5924550" cy="4278125"/>
          </a:xfrm>
          <a:prstGeom prst="rect">
            <a:avLst/>
          </a:prstGeom>
          <a:noFill/>
          <a:ln>
            <a:noFill/>
          </a:ln>
        </p:spPr>
      </p:pic>
      <p:pic>
        <p:nvPicPr>
          <p:cNvPr id="169" name="Google Shape;169;p22"/>
          <p:cNvPicPr preferRelativeResize="0"/>
          <p:nvPr/>
        </p:nvPicPr>
        <p:blipFill>
          <a:blip r:embed="rId6">
            <a:alphaModFix/>
          </a:blip>
          <a:stretch>
            <a:fillRect/>
          </a:stretch>
        </p:blipFill>
        <p:spPr>
          <a:xfrm>
            <a:off x="0" y="865383"/>
            <a:ext cx="9143999" cy="28170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73" name="Shape 173"/>
        <p:cNvGrpSpPr/>
        <p:nvPr/>
      </p:nvGrpSpPr>
      <p:grpSpPr>
        <a:xfrm>
          <a:off x="0" y="0"/>
          <a:ext cx="0" cy="0"/>
          <a:chOff x="0" y="0"/>
          <a:chExt cx="0" cy="0"/>
        </a:xfrm>
      </p:grpSpPr>
      <p:sp>
        <p:nvSpPr>
          <p:cNvPr id="174" name="Google Shape;174;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1</a:t>
            </a:r>
            <a:r>
              <a:rPr lang="en-GB"/>
              <a:t>. Target Variable Distribution</a:t>
            </a:r>
            <a:endParaRPr/>
          </a:p>
        </p:txBody>
      </p:sp>
      <p:sp>
        <p:nvSpPr>
          <p:cNvPr id="175" name="Google Shape;175;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6" name="Google Shape;176;p23"/>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EDA</a:t>
            </a:r>
            <a:endParaRPr sz="2400"/>
          </a:p>
        </p:txBody>
      </p:sp>
      <p:pic>
        <p:nvPicPr>
          <p:cNvPr id="177" name="Google Shape;177;p23"/>
          <p:cNvPicPr preferRelativeResize="0"/>
          <p:nvPr/>
        </p:nvPicPr>
        <p:blipFill>
          <a:blip r:embed="rId3">
            <a:alphaModFix/>
          </a:blip>
          <a:stretch>
            <a:fillRect/>
          </a:stretch>
        </p:blipFill>
        <p:spPr>
          <a:xfrm>
            <a:off x="0" y="880325"/>
            <a:ext cx="9144000" cy="4119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81" name="Shape 181"/>
        <p:cNvGrpSpPr/>
        <p:nvPr/>
      </p:nvGrpSpPr>
      <p:grpSpPr>
        <a:xfrm>
          <a:off x="0" y="0"/>
          <a:ext cx="0" cy="0"/>
          <a:chOff x="0" y="0"/>
          <a:chExt cx="0" cy="0"/>
        </a:xfrm>
      </p:grpSpPr>
      <p:sp>
        <p:nvSpPr>
          <p:cNvPr id="182" name="Google Shape;182;p24"/>
          <p:cNvSpPr/>
          <p:nvPr/>
        </p:nvSpPr>
        <p:spPr>
          <a:xfrm>
            <a:off x="0" y="928150"/>
            <a:ext cx="9144000" cy="42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EDA - Applying a Np.log + 1 Transformation</a:t>
            </a:r>
            <a:endParaRPr sz="2400"/>
          </a:p>
        </p:txBody>
      </p:sp>
      <p:pic>
        <p:nvPicPr>
          <p:cNvPr id="184" name="Google Shape;184;p24"/>
          <p:cNvPicPr preferRelativeResize="0"/>
          <p:nvPr/>
        </p:nvPicPr>
        <p:blipFill>
          <a:blip r:embed="rId3">
            <a:alphaModFix/>
          </a:blip>
          <a:stretch>
            <a:fillRect/>
          </a:stretch>
        </p:blipFill>
        <p:spPr>
          <a:xfrm>
            <a:off x="1391775" y="1015550"/>
            <a:ext cx="5897225" cy="4024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88" name="Shape 188"/>
        <p:cNvGrpSpPr/>
        <p:nvPr/>
      </p:nvGrpSpPr>
      <p:grpSpPr>
        <a:xfrm>
          <a:off x="0" y="0"/>
          <a:ext cx="0" cy="0"/>
          <a:chOff x="0" y="0"/>
          <a:chExt cx="0" cy="0"/>
        </a:xfrm>
      </p:grpSpPr>
      <p:sp>
        <p:nvSpPr>
          <p:cNvPr id="189" name="Google Shape;189;p25"/>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EDA</a:t>
            </a:r>
            <a:endParaRPr sz="2400"/>
          </a:p>
        </p:txBody>
      </p:sp>
      <p:sp>
        <p:nvSpPr>
          <p:cNvPr id="190" name="Google Shape;190;p25"/>
          <p:cNvSpPr/>
          <p:nvPr/>
        </p:nvSpPr>
        <p:spPr>
          <a:xfrm>
            <a:off x="0" y="880325"/>
            <a:ext cx="9156900" cy="426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5"/>
          <p:cNvPicPr preferRelativeResize="0"/>
          <p:nvPr/>
        </p:nvPicPr>
        <p:blipFill>
          <a:blip r:embed="rId3">
            <a:alphaModFix/>
          </a:blip>
          <a:stretch>
            <a:fillRect/>
          </a:stretch>
        </p:blipFill>
        <p:spPr>
          <a:xfrm>
            <a:off x="1017849" y="1208350"/>
            <a:ext cx="3622375" cy="3127450"/>
          </a:xfrm>
          <a:prstGeom prst="rect">
            <a:avLst/>
          </a:prstGeom>
          <a:noFill/>
          <a:ln>
            <a:noFill/>
          </a:ln>
        </p:spPr>
      </p:pic>
      <p:pic>
        <p:nvPicPr>
          <p:cNvPr id="192" name="Google Shape;192;p25"/>
          <p:cNvPicPr preferRelativeResize="0"/>
          <p:nvPr/>
        </p:nvPicPr>
        <p:blipFill>
          <a:blip r:embed="rId4">
            <a:alphaModFix/>
          </a:blip>
          <a:stretch>
            <a:fillRect/>
          </a:stretch>
        </p:blipFill>
        <p:spPr>
          <a:xfrm>
            <a:off x="4640225" y="1208350"/>
            <a:ext cx="3368033" cy="3127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96" name="Shape 196"/>
        <p:cNvGrpSpPr/>
        <p:nvPr/>
      </p:nvGrpSpPr>
      <p:grpSpPr>
        <a:xfrm>
          <a:off x="0" y="0"/>
          <a:ext cx="0" cy="0"/>
          <a:chOff x="0" y="0"/>
          <a:chExt cx="0" cy="0"/>
        </a:xfrm>
      </p:grpSpPr>
      <p:sp>
        <p:nvSpPr>
          <p:cNvPr id="197" name="Google Shape;197;p26"/>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EDA</a:t>
            </a:r>
            <a:endParaRPr sz="2400"/>
          </a:p>
        </p:txBody>
      </p:sp>
      <p:pic>
        <p:nvPicPr>
          <p:cNvPr id="198" name="Google Shape;198;p26"/>
          <p:cNvPicPr preferRelativeResize="0"/>
          <p:nvPr/>
        </p:nvPicPr>
        <p:blipFill>
          <a:blip r:embed="rId3">
            <a:alphaModFix/>
          </a:blip>
          <a:stretch>
            <a:fillRect/>
          </a:stretch>
        </p:blipFill>
        <p:spPr>
          <a:xfrm>
            <a:off x="0" y="1001975"/>
            <a:ext cx="4572000" cy="4141524"/>
          </a:xfrm>
          <a:prstGeom prst="rect">
            <a:avLst/>
          </a:prstGeom>
          <a:noFill/>
          <a:ln>
            <a:noFill/>
          </a:ln>
        </p:spPr>
      </p:pic>
      <p:pic>
        <p:nvPicPr>
          <p:cNvPr id="199" name="Google Shape;199;p26"/>
          <p:cNvPicPr preferRelativeResize="0"/>
          <p:nvPr/>
        </p:nvPicPr>
        <p:blipFill>
          <a:blip r:embed="rId4">
            <a:alphaModFix/>
          </a:blip>
          <a:stretch>
            <a:fillRect/>
          </a:stretch>
        </p:blipFill>
        <p:spPr>
          <a:xfrm>
            <a:off x="4572000" y="1001975"/>
            <a:ext cx="4572000" cy="4141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03" name="Shape 203"/>
        <p:cNvGrpSpPr/>
        <p:nvPr/>
      </p:nvGrpSpPr>
      <p:grpSpPr>
        <a:xfrm>
          <a:off x="0" y="0"/>
          <a:ext cx="0" cy="0"/>
          <a:chOff x="0" y="0"/>
          <a:chExt cx="0" cy="0"/>
        </a:xfrm>
      </p:grpSpPr>
      <p:sp>
        <p:nvSpPr>
          <p:cNvPr id="204" name="Google Shape;204;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1</a:t>
            </a:r>
            <a:r>
              <a:rPr lang="en-GB"/>
              <a:t>. What Models Were Implemented?</a:t>
            </a:r>
            <a:endParaRPr/>
          </a:p>
        </p:txBody>
      </p:sp>
      <p:sp>
        <p:nvSpPr>
          <p:cNvPr id="205" name="Google Shape;205;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Linear Regression</a:t>
            </a:r>
            <a:endParaRPr/>
          </a:p>
          <a:p>
            <a:pPr indent="-342900" lvl="0" marL="457200" rtl="0" algn="l">
              <a:spcBef>
                <a:spcPts val="0"/>
              </a:spcBef>
              <a:spcAft>
                <a:spcPts val="0"/>
              </a:spcAft>
              <a:buSzPts val="1800"/>
              <a:buChar char="●"/>
            </a:pPr>
            <a:r>
              <a:rPr lang="en-GB"/>
              <a:t>LassoCV, RidgeCV (modified versions of linear regression)</a:t>
            </a:r>
            <a:endParaRPr/>
          </a:p>
          <a:p>
            <a:pPr indent="-342900" lvl="0" marL="457200" rtl="0" algn="l">
              <a:spcBef>
                <a:spcPts val="0"/>
              </a:spcBef>
              <a:spcAft>
                <a:spcPts val="0"/>
              </a:spcAft>
              <a:buSzPts val="1800"/>
              <a:buChar char="●"/>
            </a:pPr>
            <a:r>
              <a:rPr lang="en-GB"/>
              <a:t>Decision Trees, Random Forests</a:t>
            </a:r>
            <a:endParaRPr/>
          </a:p>
          <a:p>
            <a:pPr indent="-342900" lvl="0" marL="457200" rtl="0" algn="l">
              <a:spcBef>
                <a:spcPts val="0"/>
              </a:spcBef>
              <a:spcAft>
                <a:spcPts val="0"/>
              </a:spcAft>
              <a:buSzPts val="1800"/>
              <a:buChar char="●"/>
            </a:pPr>
            <a:r>
              <a:rPr lang="en-GB"/>
              <a:t>Support Vector Machine</a:t>
            </a:r>
            <a:endParaRPr/>
          </a:p>
        </p:txBody>
      </p:sp>
      <p:sp>
        <p:nvSpPr>
          <p:cNvPr id="206" name="Google Shape;206;p27"/>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Modeling</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10" name="Shape 210"/>
        <p:cNvGrpSpPr/>
        <p:nvPr/>
      </p:nvGrpSpPr>
      <p:grpSpPr>
        <a:xfrm>
          <a:off x="0" y="0"/>
          <a:ext cx="0" cy="0"/>
          <a:chOff x="0" y="0"/>
          <a:chExt cx="0" cy="0"/>
        </a:xfrm>
      </p:grpSpPr>
      <p:sp>
        <p:nvSpPr>
          <p:cNvPr id="211" name="Google Shape;211;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2. Results Summary</a:t>
            </a:r>
            <a:endParaRPr/>
          </a:p>
        </p:txBody>
      </p:sp>
      <p:sp>
        <p:nvSpPr>
          <p:cNvPr id="212" name="Google Shape;212;p28"/>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Modeling</a:t>
            </a:r>
            <a:endParaRPr sz="2400"/>
          </a:p>
        </p:txBody>
      </p:sp>
      <p:pic>
        <p:nvPicPr>
          <p:cNvPr id="213" name="Google Shape;213;p28"/>
          <p:cNvPicPr preferRelativeResize="0"/>
          <p:nvPr/>
        </p:nvPicPr>
        <p:blipFill>
          <a:blip r:embed="rId3">
            <a:alphaModFix/>
          </a:blip>
          <a:stretch>
            <a:fillRect/>
          </a:stretch>
        </p:blipFill>
        <p:spPr>
          <a:xfrm>
            <a:off x="0" y="2104175"/>
            <a:ext cx="9144000" cy="20442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17" name="Shape 217"/>
        <p:cNvGrpSpPr/>
        <p:nvPr/>
      </p:nvGrpSpPr>
      <p:grpSpPr>
        <a:xfrm>
          <a:off x="0" y="0"/>
          <a:ext cx="0" cy="0"/>
          <a:chOff x="0" y="0"/>
          <a:chExt cx="0" cy="0"/>
        </a:xfrm>
      </p:grpSpPr>
      <p:sp>
        <p:nvSpPr>
          <p:cNvPr id="218" name="Google Shape;218;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2. Results Summary</a:t>
            </a:r>
            <a:endParaRPr/>
          </a:p>
        </p:txBody>
      </p:sp>
      <p:sp>
        <p:nvSpPr>
          <p:cNvPr id="219" name="Google Shape;219;p29"/>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Modeling</a:t>
            </a:r>
            <a:endParaRPr sz="2400"/>
          </a:p>
        </p:txBody>
      </p:sp>
      <p:pic>
        <p:nvPicPr>
          <p:cNvPr id="220" name="Google Shape;220;p29"/>
          <p:cNvPicPr preferRelativeResize="0"/>
          <p:nvPr/>
        </p:nvPicPr>
        <p:blipFill>
          <a:blip r:embed="rId3">
            <a:alphaModFix/>
          </a:blip>
          <a:stretch>
            <a:fillRect/>
          </a:stretch>
        </p:blipFill>
        <p:spPr>
          <a:xfrm>
            <a:off x="480325" y="1811225"/>
            <a:ext cx="8183340" cy="3332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24" name="Shape 224"/>
        <p:cNvGrpSpPr/>
        <p:nvPr/>
      </p:nvGrpSpPr>
      <p:grpSpPr>
        <a:xfrm>
          <a:off x="0" y="0"/>
          <a:ext cx="0" cy="0"/>
          <a:chOff x="0" y="0"/>
          <a:chExt cx="0" cy="0"/>
        </a:xfrm>
      </p:grpSpPr>
      <p:sp>
        <p:nvSpPr>
          <p:cNvPr id="225" name="Google Shape;225;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2. Results / Findings</a:t>
            </a:r>
            <a:endParaRPr/>
          </a:p>
        </p:txBody>
      </p:sp>
      <p:sp>
        <p:nvSpPr>
          <p:cNvPr id="226" name="Google Shape;226;p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27" name="Google Shape;227;p30"/>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Modeling - LassoCV</a:t>
            </a:r>
            <a:endParaRPr sz="2400"/>
          </a:p>
        </p:txBody>
      </p:sp>
      <p:pic>
        <p:nvPicPr>
          <p:cNvPr id="228" name="Google Shape;228;p30"/>
          <p:cNvPicPr preferRelativeResize="0"/>
          <p:nvPr/>
        </p:nvPicPr>
        <p:blipFill>
          <a:blip r:embed="rId3">
            <a:alphaModFix/>
          </a:blip>
          <a:stretch>
            <a:fillRect/>
          </a:stretch>
        </p:blipFill>
        <p:spPr>
          <a:xfrm>
            <a:off x="0" y="950775"/>
            <a:ext cx="9144000" cy="4114800"/>
          </a:xfrm>
          <a:prstGeom prst="rect">
            <a:avLst/>
          </a:prstGeom>
          <a:noFill/>
          <a:ln>
            <a:noFill/>
          </a:ln>
        </p:spPr>
      </p:pic>
      <p:pic>
        <p:nvPicPr>
          <p:cNvPr id="229" name="Google Shape;229;p30"/>
          <p:cNvPicPr preferRelativeResize="0"/>
          <p:nvPr/>
        </p:nvPicPr>
        <p:blipFill>
          <a:blip r:embed="rId4">
            <a:alphaModFix/>
          </a:blip>
          <a:stretch>
            <a:fillRect/>
          </a:stretch>
        </p:blipFill>
        <p:spPr>
          <a:xfrm>
            <a:off x="0" y="950775"/>
            <a:ext cx="9144000" cy="41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33" name="Shape 233"/>
        <p:cNvGrpSpPr/>
        <p:nvPr/>
      </p:nvGrpSpPr>
      <p:grpSpPr>
        <a:xfrm>
          <a:off x="0" y="0"/>
          <a:ext cx="0" cy="0"/>
          <a:chOff x="0" y="0"/>
          <a:chExt cx="0" cy="0"/>
        </a:xfrm>
      </p:grpSpPr>
      <p:sp>
        <p:nvSpPr>
          <p:cNvPr id="234" name="Google Shape;234;p31"/>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Modeling - LassoCV</a:t>
            </a:r>
            <a:endParaRPr sz="2400"/>
          </a:p>
        </p:txBody>
      </p:sp>
      <p:pic>
        <p:nvPicPr>
          <p:cNvPr id="235" name="Google Shape;235;p31"/>
          <p:cNvPicPr preferRelativeResize="0"/>
          <p:nvPr/>
        </p:nvPicPr>
        <p:blipFill>
          <a:blip r:embed="rId3">
            <a:alphaModFix/>
          </a:blip>
          <a:stretch>
            <a:fillRect/>
          </a:stretch>
        </p:blipFill>
        <p:spPr>
          <a:xfrm>
            <a:off x="0" y="1724025"/>
            <a:ext cx="3352800" cy="3419475"/>
          </a:xfrm>
          <a:prstGeom prst="rect">
            <a:avLst/>
          </a:prstGeom>
          <a:noFill/>
          <a:ln>
            <a:noFill/>
          </a:ln>
        </p:spPr>
      </p:pic>
      <p:pic>
        <p:nvPicPr>
          <p:cNvPr id="236" name="Google Shape;236;p31"/>
          <p:cNvPicPr preferRelativeResize="0"/>
          <p:nvPr/>
        </p:nvPicPr>
        <p:blipFill>
          <a:blip r:embed="rId4">
            <a:alphaModFix/>
          </a:blip>
          <a:stretch>
            <a:fillRect/>
          </a:stretch>
        </p:blipFill>
        <p:spPr>
          <a:xfrm>
            <a:off x="3605400" y="1733550"/>
            <a:ext cx="4772025" cy="3400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71" name="Shape 71"/>
        <p:cNvGrpSpPr/>
        <p:nvPr/>
      </p:nvGrpSpPr>
      <p:grpSpPr>
        <a:xfrm>
          <a:off x="0" y="0"/>
          <a:ext cx="0" cy="0"/>
          <a:chOff x="0" y="0"/>
          <a:chExt cx="0" cy="0"/>
        </a:xfrm>
      </p:grpSpPr>
      <p:sp>
        <p:nvSpPr>
          <p:cNvPr id="72" name="Google Shape;72;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Problem Statement + Why?</a:t>
            </a:r>
            <a:endParaRPr/>
          </a:p>
        </p:txBody>
      </p:sp>
      <p:sp>
        <p:nvSpPr>
          <p:cNvPr id="73" name="Google Shape;73;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Roboto"/>
              <a:buChar char="●"/>
            </a:pPr>
            <a:r>
              <a:rPr b="1" lang="en-GB"/>
              <a:t>Problem</a:t>
            </a:r>
            <a:r>
              <a:rPr lang="en-GB"/>
              <a:t>: Content creation is expensive and time consuming.</a:t>
            </a:r>
            <a:endParaRPr/>
          </a:p>
          <a:p>
            <a:pPr indent="-342900" lvl="0" marL="457200" marR="0" rtl="0" algn="l">
              <a:lnSpc>
                <a:spcPct val="115000"/>
              </a:lnSpc>
              <a:spcBef>
                <a:spcPts val="0"/>
              </a:spcBef>
              <a:spcAft>
                <a:spcPts val="0"/>
              </a:spcAft>
              <a:buSzPts val="1800"/>
              <a:buChar char="●"/>
            </a:pPr>
            <a:r>
              <a:rPr b="1" lang="en-GB"/>
              <a:t>Why</a:t>
            </a:r>
            <a:r>
              <a:rPr lang="en-GB"/>
              <a:t>: Article data is segmented and hasn’t been aggregated for analysing the performance of individual articles:</a:t>
            </a:r>
            <a:endParaRPr/>
          </a:p>
          <a:p>
            <a:pPr indent="-317500" lvl="1" marL="914400" marR="0" rtl="0" algn="l">
              <a:lnSpc>
                <a:spcPct val="115000"/>
              </a:lnSpc>
              <a:spcBef>
                <a:spcPts val="0"/>
              </a:spcBef>
              <a:spcAft>
                <a:spcPts val="0"/>
              </a:spcAft>
              <a:buSzPts val="1400"/>
              <a:buChar char="○"/>
            </a:pPr>
            <a:r>
              <a:rPr lang="en-GB"/>
              <a:t>Platforms: (backlink providers, content analytics platforms). </a:t>
            </a:r>
            <a:endParaRPr/>
          </a:p>
          <a:p>
            <a:pPr indent="-317500" lvl="1" marL="914400" marR="0" rtl="0" algn="l">
              <a:lnSpc>
                <a:spcPct val="115000"/>
              </a:lnSpc>
              <a:spcBef>
                <a:spcPts val="0"/>
              </a:spcBef>
              <a:spcAft>
                <a:spcPts val="0"/>
              </a:spcAft>
              <a:buSzPts val="1400"/>
              <a:buChar char="○"/>
            </a:pPr>
            <a:r>
              <a:rPr lang="en-GB"/>
              <a:t>HTML: the web page itself (article).</a:t>
            </a:r>
            <a:endParaRPr/>
          </a:p>
          <a:p>
            <a:pPr indent="-317500" lvl="1" marL="914400" marR="0" rtl="0" algn="l">
              <a:lnSpc>
                <a:spcPct val="115000"/>
              </a:lnSpc>
              <a:spcBef>
                <a:spcPts val="0"/>
              </a:spcBef>
              <a:spcAft>
                <a:spcPts val="0"/>
              </a:spcAft>
              <a:buSzPts val="1400"/>
              <a:buChar char="○"/>
            </a:pPr>
            <a:r>
              <a:rPr lang="en-GB"/>
              <a:t>Influencers: (social media posting + sharing).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40" name="Shape 240"/>
        <p:cNvGrpSpPr/>
        <p:nvPr/>
      </p:nvGrpSpPr>
      <p:grpSpPr>
        <a:xfrm>
          <a:off x="0" y="0"/>
          <a:ext cx="0" cy="0"/>
          <a:chOff x="0" y="0"/>
          <a:chExt cx="0" cy="0"/>
        </a:xfrm>
      </p:grpSpPr>
      <p:sp>
        <p:nvSpPr>
          <p:cNvPr id="241" name="Google Shape;241;p32"/>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Modeling - Decision Tree Regressor</a:t>
            </a:r>
            <a:endParaRPr sz="2400"/>
          </a:p>
        </p:txBody>
      </p:sp>
      <p:pic>
        <p:nvPicPr>
          <p:cNvPr id="242" name="Google Shape;242;p32"/>
          <p:cNvPicPr preferRelativeResize="0"/>
          <p:nvPr/>
        </p:nvPicPr>
        <p:blipFill>
          <a:blip r:embed="rId3">
            <a:alphaModFix/>
          </a:blip>
          <a:stretch>
            <a:fillRect/>
          </a:stretch>
        </p:blipFill>
        <p:spPr>
          <a:xfrm>
            <a:off x="0" y="1032725"/>
            <a:ext cx="9135070" cy="41107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46" name="Shape 246"/>
        <p:cNvGrpSpPr/>
        <p:nvPr/>
      </p:nvGrpSpPr>
      <p:grpSpPr>
        <a:xfrm>
          <a:off x="0" y="0"/>
          <a:ext cx="0" cy="0"/>
          <a:chOff x="0" y="0"/>
          <a:chExt cx="0" cy="0"/>
        </a:xfrm>
      </p:grpSpPr>
      <p:sp>
        <p:nvSpPr>
          <p:cNvPr id="247" name="Google Shape;247;p33"/>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Modeling - Decision Tree Regressor</a:t>
            </a:r>
            <a:endParaRPr sz="2400"/>
          </a:p>
        </p:txBody>
      </p:sp>
      <p:pic>
        <p:nvPicPr>
          <p:cNvPr id="248" name="Google Shape;248;p33"/>
          <p:cNvPicPr preferRelativeResize="0"/>
          <p:nvPr/>
        </p:nvPicPr>
        <p:blipFill>
          <a:blip r:embed="rId3">
            <a:alphaModFix/>
          </a:blip>
          <a:stretch>
            <a:fillRect/>
          </a:stretch>
        </p:blipFill>
        <p:spPr>
          <a:xfrm>
            <a:off x="0" y="1047775"/>
            <a:ext cx="9144000" cy="4095725"/>
          </a:xfrm>
          <a:prstGeom prst="rect">
            <a:avLst/>
          </a:prstGeom>
          <a:noFill/>
          <a:ln>
            <a:noFill/>
          </a:ln>
        </p:spPr>
      </p:pic>
      <p:pic>
        <p:nvPicPr>
          <p:cNvPr id="249" name="Google Shape;249;p33"/>
          <p:cNvPicPr preferRelativeResize="0"/>
          <p:nvPr/>
        </p:nvPicPr>
        <p:blipFill>
          <a:blip r:embed="rId4">
            <a:alphaModFix/>
          </a:blip>
          <a:stretch>
            <a:fillRect/>
          </a:stretch>
        </p:blipFill>
        <p:spPr>
          <a:xfrm>
            <a:off x="0" y="880324"/>
            <a:ext cx="9144001" cy="4263175"/>
          </a:xfrm>
          <a:prstGeom prst="rect">
            <a:avLst/>
          </a:prstGeom>
          <a:noFill/>
          <a:ln>
            <a:noFill/>
          </a:ln>
        </p:spPr>
      </p:pic>
      <p:pic>
        <p:nvPicPr>
          <p:cNvPr id="250" name="Google Shape;250;p33"/>
          <p:cNvPicPr preferRelativeResize="0"/>
          <p:nvPr/>
        </p:nvPicPr>
        <p:blipFill>
          <a:blip r:embed="rId5">
            <a:alphaModFix/>
          </a:blip>
          <a:stretch>
            <a:fillRect/>
          </a:stretch>
        </p:blipFill>
        <p:spPr>
          <a:xfrm>
            <a:off x="0" y="899375"/>
            <a:ext cx="9144000" cy="4263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54" name="Shape 254"/>
        <p:cNvGrpSpPr/>
        <p:nvPr/>
      </p:nvGrpSpPr>
      <p:grpSpPr>
        <a:xfrm>
          <a:off x="0" y="0"/>
          <a:ext cx="0" cy="0"/>
          <a:chOff x="0" y="0"/>
          <a:chExt cx="0" cy="0"/>
        </a:xfrm>
      </p:grpSpPr>
      <p:sp>
        <p:nvSpPr>
          <p:cNvPr id="255" name="Google Shape;255;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Risks / Limitations</a:t>
            </a:r>
            <a:endParaRPr/>
          </a:p>
        </p:txBody>
      </p:sp>
      <p:sp>
        <p:nvSpPr>
          <p:cNvPr id="256" name="Google Shape;256;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Sample Selection / Omission Bias.</a:t>
            </a:r>
            <a:endParaRPr/>
          </a:p>
          <a:p>
            <a:pPr indent="-342900" lvl="0" marL="457200" rtl="0" algn="l">
              <a:spcBef>
                <a:spcPts val="0"/>
              </a:spcBef>
              <a:spcAft>
                <a:spcPts val="0"/>
              </a:spcAft>
              <a:buSzPts val="1800"/>
              <a:buChar char="●"/>
            </a:pPr>
            <a:r>
              <a:rPr lang="en-GB"/>
              <a:t>The Newspaper3k python library.</a:t>
            </a:r>
            <a:endParaRPr/>
          </a:p>
          <a:p>
            <a:pPr indent="-342900" lvl="0" marL="457200" rtl="0" algn="l">
              <a:spcBef>
                <a:spcPts val="0"/>
              </a:spcBef>
              <a:spcAft>
                <a:spcPts val="0"/>
              </a:spcAft>
              <a:buSzPts val="1800"/>
              <a:buChar char="●"/>
            </a:pPr>
            <a:r>
              <a:rPr lang="en-GB"/>
              <a:t>The data snapshot consists of a two month segment where:</a:t>
            </a:r>
            <a:endParaRPr/>
          </a:p>
          <a:p>
            <a:pPr indent="-317500" lvl="1" marL="914400" rtl="0" algn="l">
              <a:spcBef>
                <a:spcPts val="0"/>
              </a:spcBef>
              <a:spcAft>
                <a:spcPts val="0"/>
              </a:spcAft>
              <a:buSzPts val="1400"/>
              <a:buChar char="○"/>
            </a:pPr>
            <a:r>
              <a:rPr lang="en-GB"/>
              <a:t>All of the articles are 1+ years old.</a:t>
            </a:r>
            <a:endParaRPr/>
          </a:p>
          <a:p>
            <a:pPr indent="-317500" lvl="1" marL="914400" rtl="0" algn="l">
              <a:spcBef>
                <a:spcPts val="0"/>
              </a:spcBef>
              <a:spcAft>
                <a:spcPts val="0"/>
              </a:spcAft>
              <a:buSzPts val="1400"/>
              <a:buChar char="○"/>
            </a:pPr>
            <a:r>
              <a:rPr lang="en-GB"/>
              <a:t>15 topics were selected to cover the digital marketing industry publishing space.</a:t>
            </a:r>
            <a:endParaRPr/>
          </a:p>
          <a:p>
            <a:pPr indent="-342900" lvl="0" marL="457200" rtl="0" algn="l">
              <a:spcBef>
                <a:spcPts val="0"/>
              </a:spcBef>
              <a:spcAft>
                <a:spcPts val="0"/>
              </a:spcAft>
              <a:buSzPts val="1800"/>
              <a:buChar char="●"/>
            </a:pPr>
            <a:r>
              <a:rPr lang="en-GB"/>
              <a:t>NLP (Investigating using Spacy)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60" name="Shape 260"/>
        <p:cNvGrpSpPr/>
        <p:nvPr/>
      </p:nvGrpSpPr>
      <p:grpSpPr>
        <a:xfrm>
          <a:off x="0" y="0"/>
          <a:ext cx="0" cy="0"/>
          <a:chOff x="0" y="0"/>
          <a:chExt cx="0" cy="0"/>
        </a:xfrm>
      </p:grpSpPr>
      <p:sp>
        <p:nvSpPr>
          <p:cNvPr id="261" name="Google Shape;261;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Assumptions</a:t>
            </a:r>
            <a:endParaRPr/>
          </a:p>
        </p:txBody>
      </p:sp>
      <p:sp>
        <p:nvSpPr>
          <p:cNvPr id="262" name="Google Shape;262;p35"/>
          <p:cNvSpPr txBox="1"/>
          <p:nvPr>
            <p:ph idx="1" type="body"/>
          </p:nvPr>
        </p:nvSpPr>
        <p:spPr>
          <a:xfrm>
            <a:off x="471900" y="1919075"/>
            <a:ext cx="8222100" cy="156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Is a one month sample, representative of the total article shares that would be found in the true population?</a:t>
            </a:r>
            <a:endParaRPr/>
          </a:p>
          <a:p>
            <a:pPr indent="-342900" lvl="0" marL="457200" rtl="0" algn="l">
              <a:spcBef>
                <a:spcPts val="0"/>
              </a:spcBef>
              <a:spcAft>
                <a:spcPts val="0"/>
              </a:spcAft>
              <a:buSzPts val="1800"/>
              <a:buChar char="●"/>
            </a:pPr>
            <a:r>
              <a:rPr lang="en-GB"/>
              <a:t>Seasonality or consumer trends / times during the year have not been considered and have little impact on article shareability.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66" name="Shape 266"/>
        <p:cNvGrpSpPr/>
        <p:nvPr/>
      </p:nvGrpSpPr>
      <p:grpSpPr>
        <a:xfrm>
          <a:off x="0" y="0"/>
          <a:ext cx="0" cy="0"/>
          <a:chOff x="0" y="0"/>
          <a:chExt cx="0" cy="0"/>
        </a:xfrm>
      </p:grpSpPr>
      <p:sp>
        <p:nvSpPr>
          <p:cNvPr id="267" name="Google Shape;267;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Next Steps</a:t>
            </a:r>
            <a:endParaRPr/>
          </a:p>
        </p:txBody>
      </p:sp>
      <p:sp>
        <p:nvSpPr>
          <p:cNvPr id="268" name="Google Shape;268;p36"/>
          <p:cNvSpPr txBox="1"/>
          <p:nvPr>
            <p:ph idx="1" type="body"/>
          </p:nvPr>
        </p:nvSpPr>
        <p:spPr>
          <a:xfrm>
            <a:off x="471900" y="1919075"/>
            <a:ext cx="8222100" cy="238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Sentiment analysis.</a:t>
            </a:r>
            <a:endParaRPr/>
          </a:p>
          <a:p>
            <a:pPr indent="-342900" lvl="0" marL="457200" rtl="0" algn="l">
              <a:spcBef>
                <a:spcPts val="0"/>
              </a:spcBef>
              <a:spcAft>
                <a:spcPts val="0"/>
              </a:spcAft>
              <a:buSzPts val="1800"/>
              <a:buChar char="●"/>
            </a:pPr>
            <a:r>
              <a:rPr lang="en-GB"/>
              <a:t>Scrape additional topics &amp; monitor topics over time.</a:t>
            </a:r>
            <a:endParaRPr/>
          </a:p>
          <a:p>
            <a:pPr indent="-342900" lvl="0" marL="457200" rtl="0" algn="l">
              <a:spcBef>
                <a:spcPts val="0"/>
              </a:spcBef>
              <a:spcAft>
                <a:spcPts val="0"/>
              </a:spcAft>
              <a:buSzPts val="1800"/>
              <a:buChar char="●"/>
            </a:pPr>
            <a:r>
              <a:rPr lang="en-GB"/>
              <a:t>RNN (LSTM) Neural Network implementation + Time Series Models</a:t>
            </a:r>
            <a:endParaRPr/>
          </a:p>
          <a:p>
            <a:pPr indent="-342900" lvl="0" marL="457200" rtl="0" algn="l">
              <a:spcBef>
                <a:spcPts val="0"/>
              </a:spcBef>
              <a:spcAft>
                <a:spcPts val="0"/>
              </a:spcAft>
              <a:buSzPts val="1800"/>
              <a:buChar char="●"/>
            </a:pPr>
            <a:r>
              <a:rPr lang="en-GB"/>
              <a:t>To scrape additional link metrics from 3rd party providers including:</a:t>
            </a:r>
            <a:endParaRPr/>
          </a:p>
          <a:p>
            <a:pPr indent="-317500" lvl="1" marL="914400" rtl="0" algn="l">
              <a:spcBef>
                <a:spcPts val="0"/>
              </a:spcBef>
              <a:spcAft>
                <a:spcPts val="0"/>
              </a:spcAft>
              <a:buSzPts val="1400"/>
              <a:buChar char="○"/>
            </a:pPr>
            <a:r>
              <a:rPr lang="en-GB"/>
              <a:t>Ahrefs</a:t>
            </a:r>
            <a:endParaRPr/>
          </a:p>
          <a:p>
            <a:pPr indent="-317500" lvl="1" marL="914400" rtl="0" algn="l">
              <a:spcBef>
                <a:spcPts val="0"/>
              </a:spcBef>
              <a:spcAft>
                <a:spcPts val="0"/>
              </a:spcAft>
              <a:buSzPts val="1400"/>
              <a:buChar char="○"/>
            </a:pPr>
            <a:r>
              <a:rPr lang="en-GB"/>
              <a:t>SEMrush</a:t>
            </a:r>
            <a:endParaRPr/>
          </a:p>
          <a:p>
            <a:pPr indent="-317500" lvl="1" marL="914400" rtl="0" algn="l">
              <a:spcBef>
                <a:spcPts val="0"/>
              </a:spcBef>
              <a:spcAft>
                <a:spcPts val="0"/>
              </a:spcAft>
              <a:buSzPts val="1400"/>
              <a:buChar char="○"/>
            </a:pPr>
            <a:r>
              <a:rPr lang="en-GB"/>
              <a:t>Majestic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72" name="Shape 272"/>
        <p:cNvGrpSpPr/>
        <p:nvPr/>
      </p:nvGrpSpPr>
      <p:grpSpPr>
        <a:xfrm>
          <a:off x="0" y="0"/>
          <a:ext cx="0" cy="0"/>
          <a:chOff x="0" y="0"/>
          <a:chExt cx="0" cy="0"/>
        </a:xfrm>
      </p:grpSpPr>
      <p:sp>
        <p:nvSpPr>
          <p:cNvPr id="273" name="Google Shape;273;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74" name="Google Shape;274;p37"/>
          <p:cNvSpPr txBox="1"/>
          <p:nvPr>
            <p:ph idx="1" type="body"/>
          </p:nvPr>
        </p:nvSpPr>
        <p:spPr>
          <a:xfrm>
            <a:off x="471900" y="1919075"/>
            <a:ext cx="8222100" cy="170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Ada Boosted RandomForestRegressor was the best performing model.</a:t>
            </a:r>
            <a:endParaRPr/>
          </a:p>
          <a:p>
            <a:pPr indent="-342900" lvl="0" marL="457200" rtl="0" algn="l">
              <a:spcBef>
                <a:spcPts val="0"/>
              </a:spcBef>
              <a:spcAft>
                <a:spcPts val="0"/>
              </a:spcAft>
              <a:buSzPts val="1800"/>
              <a:buChar char="●"/>
            </a:pPr>
            <a:r>
              <a:rPr lang="en-GB"/>
              <a:t>Taking the </a:t>
            </a:r>
            <a:r>
              <a:rPr lang="en-GB"/>
              <a:t>logarithm</a:t>
            </a:r>
            <a:r>
              <a:rPr lang="en-GB"/>
              <a:t> of the target variable (Total_‘Article_Shares’) helped to improve the model scores by creating a more linear relationship between our predictor features and ‘Total_Article_Shares’.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78" name="Shape 278"/>
        <p:cNvGrpSpPr/>
        <p:nvPr/>
      </p:nvGrpSpPr>
      <p:grpSpPr>
        <a:xfrm>
          <a:off x="0" y="0"/>
          <a:ext cx="0" cy="0"/>
          <a:chOff x="0" y="0"/>
          <a:chExt cx="0" cy="0"/>
        </a:xfrm>
      </p:grpSpPr>
      <p:sp>
        <p:nvSpPr>
          <p:cNvPr id="279" name="Google Shape;279;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Key Takeaways</a:t>
            </a:r>
            <a:endParaRPr/>
          </a:p>
        </p:txBody>
      </p:sp>
      <p:sp>
        <p:nvSpPr>
          <p:cNvPr id="280" name="Google Shape;280;p38"/>
          <p:cNvSpPr txBox="1"/>
          <p:nvPr>
            <p:ph idx="1" type="body"/>
          </p:nvPr>
        </p:nvSpPr>
        <p:spPr>
          <a:xfrm>
            <a:off x="471900" y="2165675"/>
            <a:ext cx="8222100" cy="251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Focus on producing more </a:t>
            </a:r>
            <a:r>
              <a:rPr b="1" lang="en-GB"/>
              <a:t>evergreen content.</a:t>
            </a:r>
            <a:endParaRPr b="1"/>
          </a:p>
          <a:p>
            <a:pPr indent="-342900" lvl="0" marL="457200" rtl="0" algn="l">
              <a:spcBef>
                <a:spcPts val="0"/>
              </a:spcBef>
              <a:spcAft>
                <a:spcPts val="0"/>
              </a:spcAft>
              <a:buSzPts val="1800"/>
              <a:buChar char="●"/>
            </a:pPr>
            <a:r>
              <a:rPr lang="en-GB"/>
              <a:t>Prioritise creating </a:t>
            </a:r>
            <a:r>
              <a:rPr b="1" lang="en-GB"/>
              <a:t>how to guides</a:t>
            </a:r>
            <a:r>
              <a:rPr lang="en-GB"/>
              <a:t> over infographics and list posts.</a:t>
            </a:r>
            <a:endParaRPr/>
          </a:p>
          <a:p>
            <a:pPr indent="-342900" lvl="0" marL="457200" rtl="0" algn="l">
              <a:spcBef>
                <a:spcPts val="0"/>
              </a:spcBef>
              <a:spcAft>
                <a:spcPts val="0"/>
              </a:spcAft>
              <a:buSzPts val="1800"/>
              <a:buChar char="●"/>
            </a:pPr>
            <a:r>
              <a:rPr b="1" lang="en-GB"/>
              <a:t>Leverage relationships with key influencers</a:t>
            </a:r>
            <a:r>
              <a:rPr lang="en-GB"/>
              <a:t> to increase the number of  article shares.</a:t>
            </a:r>
            <a:endParaRPr/>
          </a:p>
          <a:p>
            <a:pPr indent="-342900" lvl="0" marL="457200" rtl="0" algn="l">
              <a:spcBef>
                <a:spcPts val="0"/>
              </a:spcBef>
              <a:spcAft>
                <a:spcPts val="0"/>
              </a:spcAft>
              <a:buSzPts val="1800"/>
              <a:buChar char="●"/>
            </a:pPr>
            <a:r>
              <a:rPr lang="en-GB"/>
              <a:t>Focus on </a:t>
            </a:r>
            <a:r>
              <a:rPr b="1" lang="en-GB"/>
              <a:t>long-form content </a:t>
            </a:r>
            <a:r>
              <a:rPr lang="en-GB"/>
              <a:t>as this was a positive coefficient in the LassoCV model (higher number of sentences).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Goals + Success Metrics</a:t>
            </a:r>
            <a:endParaRPr/>
          </a:p>
        </p:txBody>
      </p:sp>
      <p:sp>
        <p:nvSpPr>
          <p:cNvPr id="79" name="Google Shape;7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Primary goal: To predict the </a:t>
            </a:r>
            <a:r>
              <a:rPr b="1" lang="en-GB"/>
              <a:t>number of shares an article will earn</a:t>
            </a:r>
            <a:r>
              <a:rPr lang="en-GB"/>
              <a:t> after being published for a minimum of 1 year on the internet.</a:t>
            </a:r>
            <a:endParaRPr/>
          </a:p>
          <a:p>
            <a:pPr indent="-342900" lvl="0" marL="457200" rtl="0" algn="l">
              <a:spcBef>
                <a:spcPts val="0"/>
              </a:spcBef>
              <a:spcAft>
                <a:spcPts val="0"/>
              </a:spcAft>
              <a:buSzPts val="1800"/>
              <a:buChar char="●"/>
            </a:pPr>
            <a:r>
              <a:rPr lang="en-GB"/>
              <a:t>Success Metrics:</a:t>
            </a:r>
            <a:endParaRPr/>
          </a:p>
          <a:p>
            <a:pPr indent="-317500" lvl="1" marL="914400" rtl="0" algn="l">
              <a:spcBef>
                <a:spcPts val="0"/>
              </a:spcBef>
              <a:spcAft>
                <a:spcPts val="0"/>
              </a:spcAft>
              <a:buSzPts val="1400"/>
              <a:buChar char="○"/>
            </a:pPr>
            <a:r>
              <a:rPr lang="en-GB"/>
              <a:t>To identify </a:t>
            </a:r>
            <a:r>
              <a:rPr b="1" lang="en-GB"/>
              <a:t>3 - 5 core components</a:t>
            </a:r>
            <a:r>
              <a:rPr lang="en-GB"/>
              <a:t> that marketers can leverage to improve the shareability of their articles.</a:t>
            </a:r>
            <a:endParaRPr/>
          </a:p>
          <a:p>
            <a:pPr indent="-317500" lvl="1" marL="914400" rtl="0" algn="l">
              <a:spcBef>
                <a:spcPts val="0"/>
              </a:spcBef>
              <a:spcAft>
                <a:spcPts val="0"/>
              </a:spcAft>
              <a:buSzPts val="1400"/>
              <a:buChar char="○"/>
            </a:pPr>
            <a:r>
              <a:rPr lang="en-GB"/>
              <a:t>To improve the score of a range of machine learning models by combining 3 unique datasets with the URL as a common key.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672100" cy="67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BuzzSumo +</a:t>
            </a:r>
            <a:r>
              <a:rPr lang="en-GB"/>
              <a:t> </a:t>
            </a:r>
            <a:r>
              <a:rPr lang="en-GB"/>
              <a:t>Web Scraping + Page Speed Data          </a:t>
            </a:r>
            <a:endParaRPr/>
          </a:p>
        </p:txBody>
      </p:sp>
      <p:sp>
        <p:nvSpPr>
          <p:cNvPr id="85" name="Google Shape;85;p16"/>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Three Data Sources</a:t>
            </a:r>
            <a:endParaRPr sz="2400"/>
          </a:p>
        </p:txBody>
      </p:sp>
      <p:pic>
        <p:nvPicPr>
          <p:cNvPr id="86" name="Google Shape;86;p16"/>
          <p:cNvPicPr preferRelativeResize="0"/>
          <p:nvPr/>
        </p:nvPicPr>
        <p:blipFill>
          <a:blip r:embed="rId3">
            <a:alphaModFix/>
          </a:blip>
          <a:stretch>
            <a:fillRect/>
          </a:stretch>
        </p:blipFill>
        <p:spPr>
          <a:xfrm>
            <a:off x="-2100" y="2449803"/>
            <a:ext cx="3180170" cy="1836798"/>
          </a:xfrm>
          <a:prstGeom prst="rect">
            <a:avLst/>
          </a:prstGeom>
          <a:noFill/>
          <a:ln>
            <a:noFill/>
          </a:ln>
        </p:spPr>
      </p:pic>
      <p:pic>
        <p:nvPicPr>
          <p:cNvPr id="87" name="Google Shape;87;p16"/>
          <p:cNvPicPr preferRelativeResize="0"/>
          <p:nvPr/>
        </p:nvPicPr>
        <p:blipFill>
          <a:blip r:embed="rId4">
            <a:alphaModFix/>
          </a:blip>
          <a:stretch>
            <a:fillRect/>
          </a:stretch>
        </p:blipFill>
        <p:spPr>
          <a:xfrm>
            <a:off x="3465831" y="2449803"/>
            <a:ext cx="2608400" cy="1836799"/>
          </a:xfrm>
          <a:prstGeom prst="rect">
            <a:avLst/>
          </a:prstGeom>
          <a:noFill/>
          <a:ln>
            <a:noFill/>
          </a:ln>
        </p:spPr>
      </p:pic>
      <p:pic>
        <p:nvPicPr>
          <p:cNvPr id="88" name="Google Shape;88;p16"/>
          <p:cNvPicPr preferRelativeResize="0"/>
          <p:nvPr/>
        </p:nvPicPr>
        <p:blipFill>
          <a:blip r:embed="rId5">
            <a:alphaModFix/>
          </a:blip>
          <a:stretch>
            <a:fillRect/>
          </a:stretch>
        </p:blipFill>
        <p:spPr>
          <a:xfrm>
            <a:off x="5965924" y="2449803"/>
            <a:ext cx="3180170" cy="1834566"/>
          </a:xfrm>
          <a:prstGeom prst="rect">
            <a:avLst/>
          </a:prstGeom>
          <a:noFill/>
          <a:ln>
            <a:noFill/>
          </a:ln>
        </p:spPr>
      </p:pic>
      <p:sp>
        <p:nvSpPr>
          <p:cNvPr id="89" name="Google Shape;89;p16"/>
          <p:cNvSpPr txBox="1"/>
          <p:nvPr/>
        </p:nvSpPr>
        <p:spPr>
          <a:xfrm>
            <a:off x="519350" y="1877625"/>
            <a:ext cx="22095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1.</a:t>
            </a:r>
            <a:endParaRPr b="1" sz="1800">
              <a:latin typeface="Roboto"/>
              <a:ea typeface="Roboto"/>
              <a:cs typeface="Roboto"/>
              <a:sym typeface="Roboto"/>
            </a:endParaRPr>
          </a:p>
        </p:txBody>
      </p:sp>
      <p:sp>
        <p:nvSpPr>
          <p:cNvPr id="90" name="Google Shape;90;p16"/>
          <p:cNvSpPr txBox="1"/>
          <p:nvPr/>
        </p:nvSpPr>
        <p:spPr>
          <a:xfrm>
            <a:off x="3546700" y="1877625"/>
            <a:ext cx="22095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2</a:t>
            </a:r>
            <a:r>
              <a:rPr b="1" lang="en-GB" sz="1800">
                <a:latin typeface="Roboto"/>
                <a:ea typeface="Roboto"/>
                <a:cs typeface="Roboto"/>
                <a:sym typeface="Roboto"/>
              </a:rPr>
              <a:t>.</a:t>
            </a:r>
            <a:endParaRPr b="1" sz="1800">
              <a:latin typeface="Roboto"/>
              <a:ea typeface="Roboto"/>
              <a:cs typeface="Roboto"/>
              <a:sym typeface="Roboto"/>
            </a:endParaRPr>
          </a:p>
        </p:txBody>
      </p:sp>
      <p:sp>
        <p:nvSpPr>
          <p:cNvPr id="91" name="Google Shape;91;p16"/>
          <p:cNvSpPr txBox="1"/>
          <p:nvPr/>
        </p:nvSpPr>
        <p:spPr>
          <a:xfrm>
            <a:off x="6574050" y="1877625"/>
            <a:ext cx="22095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3</a:t>
            </a:r>
            <a:r>
              <a:rPr b="1" lang="en-GB" sz="1800">
                <a:latin typeface="Roboto"/>
                <a:ea typeface="Roboto"/>
                <a:cs typeface="Roboto"/>
                <a:sym typeface="Roboto"/>
              </a:rPr>
              <a:t>.</a:t>
            </a:r>
            <a:endParaRPr b="1" sz="18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95" name="Shape 95"/>
        <p:cNvGrpSpPr/>
        <p:nvPr/>
      </p:nvGrpSpPr>
      <p:grpSpPr>
        <a:xfrm>
          <a:off x="0" y="0"/>
          <a:ext cx="0" cy="0"/>
          <a:chOff x="0" y="0"/>
          <a:chExt cx="0" cy="0"/>
        </a:xfrm>
      </p:grpSpPr>
      <p:sp>
        <p:nvSpPr>
          <p:cNvPr id="96" name="Google Shape;96;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What Is BuzzSumo?</a:t>
            </a:r>
            <a:endParaRPr/>
          </a:p>
        </p:txBody>
      </p:sp>
      <p:pic>
        <p:nvPicPr>
          <p:cNvPr id="97" name="Google Shape;97;p17"/>
          <p:cNvPicPr preferRelativeResize="0"/>
          <p:nvPr/>
        </p:nvPicPr>
        <p:blipFill>
          <a:blip r:embed="rId3">
            <a:alphaModFix/>
          </a:blip>
          <a:stretch>
            <a:fillRect/>
          </a:stretch>
        </p:blipFill>
        <p:spPr>
          <a:xfrm>
            <a:off x="10950" y="-2"/>
            <a:ext cx="9144003" cy="4393706"/>
          </a:xfrm>
          <a:prstGeom prst="rect">
            <a:avLst/>
          </a:prstGeom>
          <a:noFill/>
          <a:ln>
            <a:noFill/>
          </a:ln>
        </p:spPr>
      </p:pic>
      <p:pic>
        <p:nvPicPr>
          <p:cNvPr id="98" name="Google Shape;98;p17"/>
          <p:cNvPicPr preferRelativeResize="0"/>
          <p:nvPr/>
        </p:nvPicPr>
        <p:blipFill>
          <a:blip r:embed="rId4">
            <a:alphaModFix/>
          </a:blip>
          <a:stretch>
            <a:fillRect/>
          </a:stretch>
        </p:blipFill>
        <p:spPr>
          <a:xfrm>
            <a:off x="0" y="1579013"/>
            <a:ext cx="9144000" cy="4788686"/>
          </a:xfrm>
          <a:prstGeom prst="rect">
            <a:avLst/>
          </a:prstGeom>
          <a:noFill/>
          <a:ln>
            <a:noFill/>
          </a:ln>
        </p:spPr>
      </p:pic>
      <p:pic>
        <p:nvPicPr>
          <p:cNvPr id="99" name="Google Shape;99;p17"/>
          <p:cNvPicPr preferRelativeResize="0"/>
          <p:nvPr/>
        </p:nvPicPr>
        <p:blipFill>
          <a:blip r:embed="rId5">
            <a:alphaModFix/>
          </a:blip>
          <a:stretch>
            <a:fillRect/>
          </a:stretch>
        </p:blipFill>
        <p:spPr>
          <a:xfrm>
            <a:off x="0" y="-1"/>
            <a:ext cx="10177575" cy="5344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03" name="Shape 103"/>
        <p:cNvGrpSpPr/>
        <p:nvPr/>
      </p:nvGrpSpPr>
      <p:grpSpPr>
        <a:xfrm>
          <a:off x="0" y="0"/>
          <a:ext cx="0" cy="0"/>
          <a:chOff x="0" y="0"/>
          <a:chExt cx="0" cy="0"/>
        </a:xfrm>
      </p:grpSpPr>
      <p:sp>
        <p:nvSpPr>
          <p:cNvPr id="104" name="Google Shape;104;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1. Data Collection - BuzzSumo Topic Data</a:t>
            </a:r>
            <a:endParaRPr/>
          </a:p>
        </p:txBody>
      </p:sp>
      <p:sp>
        <p:nvSpPr>
          <p:cNvPr id="105" name="Google Shape;105;p18"/>
          <p:cNvSpPr txBox="1"/>
          <p:nvPr>
            <p:ph idx="1" type="body"/>
          </p:nvPr>
        </p:nvSpPr>
        <p:spPr>
          <a:xfrm>
            <a:off x="471900" y="1959125"/>
            <a:ext cx="8628300" cy="235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lang="en-GB"/>
              <a:t>A custom web crawler was created that allowed for the extraction of 61 metrics including the article text, HTML content.</a:t>
            </a:r>
            <a:endParaRPr/>
          </a:p>
          <a:p>
            <a:pPr indent="-342900" lvl="0" marL="457200" rtl="0" algn="l">
              <a:spcBef>
                <a:spcPts val="0"/>
              </a:spcBef>
              <a:spcAft>
                <a:spcPts val="0"/>
              </a:spcAft>
              <a:buSzPts val="1800"/>
              <a:buChar char="●"/>
            </a:pPr>
            <a:r>
              <a:rPr lang="en-GB"/>
              <a:t>Google's PageSpeed API was utilised to extract page speed metrics for every article.</a:t>
            </a:r>
            <a:endParaRPr/>
          </a:p>
        </p:txBody>
      </p:sp>
      <p:sp>
        <p:nvSpPr>
          <p:cNvPr id="106" name="Google Shape;106;p18"/>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Overall Approach</a:t>
            </a:r>
            <a:endParaRPr sz="2400"/>
          </a:p>
        </p:txBody>
      </p:sp>
      <p:sp>
        <p:nvSpPr>
          <p:cNvPr id="107" name="Google Shape;107;p18"/>
          <p:cNvSpPr/>
          <p:nvPr/>
        </p:nvSpPr>
        <p:spPr>
          <a:xfrm>
            <a:off x="0" y="1706125"/>
            <a:ext cx="9144000" cy="3525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t>17 topics were included:</a:t>
            </a:r>
            <a:endParaRPr/>
          </a:p>
          <a:p>
            <a:pPr indent="-342900" lvl="0" marL="457200" marR="0" rtl="0" algn="l">
              <a:lnSpc>
                <a:spcPct val="115000"/>
              </a:lnSpc>
              <a:spcBef>
                <a:spcPts val="1600"/>
              </a:spcBef>
              <a:spcAft>
                <a:spcPts val="0"/>
              </a:spcAft>
              <a:buSzPts val="1800"/>
              <a:buChar char="●"/>
            </a:pPr>
            <a:r>
              <a:rPr lang="en-GB"/>
              <a:t>Affiliate</a:t>
            </a:r>
            <a:r>
              <a:rPr lang="en-GB"/>
              <a:t> Marketing, Content Marketing, Copywriting, Display Advertising, Email Marketing, Growth Hacking, </a:t>
            </a:r>
            <a:r>
              <a:rPr lang="en-GB"/>
              <a:t>Influencer Marketing, Link Building, Marketing Automation, Podcast Marketing, Search Engine Marketing, Social Media Marketing, Video Marketing, Website Design.</a:t>
            </a:r>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12" name="Shape 112"/>
        <p:cNvGrpSpPr/>
        <p:nvPr/>
      </p:nvGrpSpPr>
      <p:grpSpPr>
        <a:xfrm>
          <a:off x="0" y="0"/>
          <a:ext cx="0" cy="0"/>
          <a:chOff x="0" y="0"/>
          <a:chExt cx="0" cy="0"/>
        </a:xfrm>
      </p:grpSpPr>
      <p:sp>
        <p:nvSpPr>
          <p:cNvPr id="113" name="Google Shape;11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1. Data Collection - Web Scraping</a:t>
            </a:r>
            <a:endParaRPr/>
          </a:p>
        </p:txBody>
      </p:sp>
      <p:sp>
        <p:nvSpPr>
          <p:cNvPr id="114" name="Google Shape;114;p19"/>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Overall Approach</a:t>
            </a:r>
            <a:endParaRPr sz="2400"/>
          </a:p>
        </p:txBody>
      </p:sp>
      <p:pic>
        <p:nvPicPr>
          <p:cNvPr id="115" name="Google Shape;115;p19"/>
          <p:cNvPicPr preferRelativeResize="0"/>
          <p:nvPr/>
        </p:nvPicPr>
        <p:blipFill>
          <a:blip r:embed="rId3">
            <a:alphaModFix/>
          </a:blip>
          <a:stretch>
            <a:fillRect/>
          </a:stretch>
        </p:blipFill>
        <p:spPr>
          <a:xfrm>
            <a:off x="6675250" y="0"/>
            <a:ext cx="2468751" cy="1734688"/>
          </a:xfrm>
          <a:prstGeom prst="rect">
            <a:avLst/>
          </a:prstGeom>
          <a:noFill/>
          <a:ln>
            <a:noFill/>
          </a:ln>
        </p:spPr>
      </p:pic>
      <p:pic>
        <p:nvPicPr>
          <p:cNvPr id="116" name="Google Shape;116;p19"/>
          <p:cNvPicPr preferRelativeResize="0"/>
          <p:nvPr/>
        </p:nvPicPr>
        <p:blipFill>
          <a:blip r:embed="rId4">
            <a:alphaModFix/>
          </a:blip>
          <a:stretch>
            <a:fillRect/>
          </a:stretch>
        </p:blipFill>
        <p:spPr>
          <a:xfrm>
            <a:off x="573600" y="1950900"/>
            <a:ext cx="1938795" cy="3027425"/>
          </a:xfrm>
          <a:prstGeom prst="rect">
            <a:avLst/>
          </a:prstGeom>
          <a:noFill/>
          <a:ln>
            <a:noFill/>
          </a:ln>
        </p:spPr>
      </p:pic>
      <p:pic>
        <p:nvPicPr>
          <p:cNvPr id="117" name="Google Shape;117;p19"/>
          <p:cNvPicPr preferRelativeResize="0"/>
          <p:nvPr/>
        </p:nvPicPr>
        <p:blipFill>
          <a:blip r:embed="rId5">
            <a:alphaModFix/>
          </a:blip>
          <a:stretch>
            <a:fillRect/>
          </a:stretch>
        </p:blipFill>
        <p:spPr>
          <a:xfrm>
            <a:off x="3013125" y="1950900"/>
            <a:ext cx="2468750" cy="2117684"/>
          </a:xfrm>
          <a:prstGeom prst="rect">
            <a:avLst/>
          </a:prstGeom>
          <a:noFill/>
          <a:ln>
            <a:noFill/>
          </a:ln>
        </p:spPr>
      </p:pic>
      <p:pic>
        <p:nvPicPr>
          <p:cNvPr id="118" name="Google Shape;118;p19"/>
          <p:cNvPicPr preferRelativeResize="0"/>
          <p:nvPr/>
        </p:nvPicPr>
        <p:blipFill>
          <a:blip r:embed="rId6">
            <a:alphaModFix/>
          </a:blip>
          <a:stretch>
            <a:fillRect/>
          </a:stretch>
        </p:blipFill>
        <p:spPr>
          <a:xfrm>
            <a:off x="5982601" y="1923549"/>
            <a:ext cx="2220975" cy="217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22" name="Shape 122"/>
        <p:cNvGrpSpPr/>
        <p:nvPr/>
      </p:nvGrpSpPr>
      <p:grpSpPr>
        <a:xfrm>
          <a:off x="0" y="0"/>
          <a:ext cx="0" cy="0"/>
          <a:chOff x="0" y="0"/>
          <a:chExt cx="0" cy="0"/>
        </a:xfrm>
      </p:grpSpPr>
      <p:sp>
        <p:nvSpPr>
          <p:cNvPr id="123" name="Google Shape;123;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1. Data Collection - PageSpeed Insights</a:t>
            </a:r>
            <a:endParaRPr/>
          </a:p>
        </p:txBody>
      </p:sp>
      <p:sp>
        <p:nvSpPr>
          <p:cNvPr id="124" name="Google Shape;124;p20"/>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Overall Approach</a:t>
            </a:r>
            <a:endParaRPr sz="2400"/>
          </a:p>
        </p:txBody>
      </p:sp>
      <p:pic>
        <p:nvPicPr>
          <p:cNvPr id="125" name="Google Shape;125;p20"/>
          <p:cNvPicPr preferRelativeResize="0"/>
          <p:nvPr/>
        </p:nvPicPr>
        <p:blipFill rotWithShape="1">
          <a:blip r:embed="rId3">
            <a:alphaModFix/>
          </a:blip>
          <a:srcRect b="54333" l="0" r="0" t="0"/>
          <a:stretch/>
        </p:blipFill>
        <p:spPr>
          <a:xfrm>
            <a:off x="0" y="1594050"/>
            <a:ext cx="9144002" cy="3549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29" name="Shape 129"/>
        <p:cNvGrpSpPr/>
        <p:nvPr/>
      </p:nvGrpSpPr>
      <p:grpSpPr>
        <a:xfrm>
          <a:off x="0" y="0"/>
          <a:ext cx="0" cy="0"/>
          <a:chOff x="0" y="0"/>
          <a:chExt cx="0" cy="0"/>
        </a:xfrm>
      </p:grpSpPr>
      <p:sp>
        <p:nvSpPr>
          <p:cNvPr id="130" name="Google Shape;130;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2</a:t>
            </a:r>
            <a:r>
              <a:rPr lang="en-GB"/>
              <a:t>. Data Cleaning Architecture</a:t>
            </a:r>
            <a:endParaRPr/>
          </a:p>
        </p:txBody>
      </p:sp>
      <p:sp>
        <p:nvSpPr>
          <p:cNvPr id="131" name="Google Shape;131;p21"/>
          <p:cNvSpPr txBox="1"/>
          <p:nvPr>
            <p:ph type="title"/>
          </p:nvPr>
        </p:nvSpPr>
        <p:spPr>
          <a:xfrm>
            <a:off x="471900" y="112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t>Overall Approach</a:t>
            </a:r>
            <a:endParaRPr sz="2400"/>
          </a:p>
        </p:txBody>
      </p:sp>
      <p:sp>
        <p:nvSpPr>
          <p:cNvPr id="132" name="Google Shape;132;p21"/>
          <p:cNvSpPr/>
          <p:nvPr/>
        </p:nvSpPr>
        <p:spPr>
          <a:xfrm>
            <a:off x="3211118" y="2569406"/>
            <a:ext cx="534114" cy="534213"/>
          </a:xfrm>
          <a:prstGeom prst="flowChartMagneticDisk">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3211118" y="3484311"/>
            <a:ext cx="534114" cy="534213"/>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3211118" y="4309600"/>
            <a:ext cx="534114" cy="534213"/>
          </a:xfrm>
          <a:prstGeom prst="flowChartMagneticDisk">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2082304" y="2770198"/>
            <a:ext cx="817500" cy="14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3358169" y="3625841"/>
            <a:ext cx="272700" cy="272700"/>
          </a:xfrm>
          <a:prstGeom prst="hear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3344014" y="2698521"/>
            <a:ext cx="272700" cy="272700"/>
          </a:xfrm>
          <a:prstGeom prst="hear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3344014" y="4426310"/>
            <a:ext cx="272700" cy="272700"/>
          </a:xfrm>
          <a:prstGeom prst="hear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4211925" y="3678560"/>
            <a:ext cx="534000" cy="14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5103707" y="2569406"/>
            <a:ext cx="534114" cy="534213"/>
          </a:xfrm>
          <a:prstGeom prst="flowChartMagneticDisk">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5103707" y="3484311"/>
            <a:ext cx="534114" cy="534213"/>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5103707" y="4309600"/>
            <a:ext cx="534114" cy="534213"/>
          </a:xfrm>
          <a:prstGeom prst="flowChartMagneticDisk">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4211925" y="2755727"/>
            <a:ext cx="534000" cy="14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4211925" y="4502462"/>
            <a:ext cx="534000" cy="14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5255113" y="3604049"/>
            <a:ext cx="228900" cy="3054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5269414" y="2683867"/>
            <a:ext cx="228900" cy="3054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5269414" y="4418782"/>
            <a:ext cx="228900" cy="3054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21"/>
          <p:cNvCxnSpPr>
            <a:stCxn id="141" idx="4"/>
            <a:endCxn id="149" idx="2"/>
          </p:cNvCxnSpPr>
          <p:nvPr/>
        </p:nvCxnSpPr>
        <p:spPr>
          <a:xfrm flipH="1" rot="10800000">
            <a:off x="5637821" y="3699217"/>
            <a:ext cx="1486200" cy="52200"/>
          </a:xfrm>
          <a:prstGeom prst="straightConnector1">
            <a:avLst/>
          </a:prstGeom>
          <a:noFill/>
          <a:ln cap="flat" cmpd="sng" w="9525">
            <a:solidFill>
              <a:schemeClr val="dk2"/>
            </a:solidFill>
            <a:prstDash val="solid"/>
            <a:round/>
            <a:headEnd len="med" w="med" type="none"/>
            <a:tailEnd len="med" w="med" type="triangle"/>
          </a:ln>
        </p:spPr>
      </p:cxnSp>
      <p:cxnSp>
        <p:nvCxnSpPr>
          <p:cNvPr id="150" name="Google Shape;150;p21"/>
          <p:cNvCxnSpPr>
            <a:stCxn id="140" idx="4"/>
            <a:endCxn id="149" idx="2"/>
          </p:cNvCxnSpPr>
          <p:nvPr/>
        </p:nvCxnSpPr>
        <p:spPr>
          <a:xfrm>
            <a:off x="5637821" y="2836513"/>
            <a:ext cx="1486200" cy="8628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1"/>
          <p:cNvCxnSpPr>
            <a:stCxn id="142" idx="4"/>
            <a:endCxn id="149" idx="2"/>
          </p:cNvCxnSpPr>
          <p:nvPr/>
        </p:nvCxnSpPr>
        <p:spPr>
          <a:xfrm flipH="1" rot="10800000">
            <a:off x="5637821" y="3699206"/>
            <a:ext cx="1486200" cy="8775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1"/>
          <p:cNvSpPr/>
          <p:nvPr/>
        </p:nvSpPr>
        <p:spPr>
          <a:xfrm>
            <a:off x="7123934" y="3325864"/>
            <a:ext cx="817467" cy="746886"/>
          </a:xfrm>
          <a:prstGeom prst="flowChartMagneticDisk">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2082304" y="3644351"/>
            <a:ext cx="817500" cy="14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2082304" y="4551168"/>
            <a:ext cx="817500" cy="14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1"/>
          <p:cNvPicPr preferRelativeResize="0"/>
          <p:nvPr/>
        </p:nvPicPr>
        <p:blipFill>
          <a:blip r:embed="rId3">
            <a:alphaModFix/>
          </a:blip>
          <a:stretch>
            <a:fillRect/>
          </a:stretch>
        </p:blipFill>
        <p:spPr>
          <a:xfrm>
            <a:off x="570720" y="2576642"/>
            <a:ext cx="1068400" cy="534212"/>
          </a:xfrm>
          <a:prstGeom prst="rect">
            <a:avLst/>
          </a:prstGeom>
          <a:noFill/>
          <a:ln>
            <a:noFill/>
          </a:ln>
        </p:spPr>
      </p:pic>
      <p:pic>
        <p:nvPicPr>
          <p:cNvPr id="155" name="Google Shape;155;p21"/>
          <p:cNvPicPr preferRelativeResize="0"/>
          <p:nvPr/>
        </p:nvPicPr>
        <p:blipFill>
          <a:blip r:embed="rId4">
            <a:alphaModFix/>
          </a:blip>
          <a:stretch>
            <a:fillRect/>
          </a:stretch>
        </p:blipFill>
        <p:spPr>
          <a:xfrm>
            <a:off x="638980" y="3251973"/>
            <a:ext cx="931877" cy="931881"/>
          </a:xfrm>
          <a:prstGeom prst="rect">
            <a:avLst/>
          </a:prstGeom>
          <a:noFill/>
          <a:ln>
            <a:noFill/>
          </a:ln>
        </p:spPr>
      </p:pic>
      <p:pic>
        <p:nvPicPr>
          <p:cNvPr id="156" name="Google Shape;156;p21"/>
          <p:cNvPicPr preferRelativeResize="0"/>
          <p:nvPr/>
        </p:nvPicPr>
        <p:blipFill>
          <a:blip r:embed="rId5">
            <a:alphaModFix/>
          </a:blip>
          <a:stretch>
            <a:fillRect/>
          </a:stretch>
        </p:blipFill>
        <p:spPr>
          <a:xfrm flipH="1">
            <a:off x="471900" y="4202594"/>
            <a:ext cx="1266379" cy="844256"/>
          </a:xfrm>
          <a:prstGeom prst="rect">
            <a:avLst/>
          </a:prstGeom>
          <a:noFill/>
          <a:ln>
            <a:noFill/>
          </a:ln>
        </p:spPr>
      </p:pic>
      <p:sp>
        <p:nvSpPr>
          <p:cNvPr id="157" name="Google Shape;157;p21"/>
          <p:cNvSpPr/>
          <p:nvPr/>
        </p:nvSpPr>
        <p:spPr>
          <a:xfrm>
            <a:off x="4217459" y="1899050"/>
            <a:ext cx="2446200" cy="3735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Feature Engineering</a:t>
            </a:r>
            <a:endParaRPr>
              <a:solidFill>
                <a:srgbClr val="FFFFFF"/>
              </a:solidFill>
              <a:latin typeface="Roboto"/>
              <a:ea typeface="Roboto"/>
              <a:cs typeface="Roboto"/>
              <a:sym typeface="Roboto"/>
            </a:endParaRPr>
          </a:p>
        </p:txBody>
      </p:sp>
      <p:sp>
        <p:nvSpPr>
          <p:cNvPr id="158" name="Google Shape;158;p21"/>
          <p:cNvSpPr/>
          <p:nvPr/>
        </p:nvSpPr>
        <p:spPr>
          <a:xfrm>
            <a:off x="570720" y="1899170"/>
            <a:ext cx="2296500" cy="3735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Data Sources</a:t>
            </a:r>
            <a:endParaRPr>
              <a:solidFill>
                <a:srgbClr val="FFFFFF"/>
              </a:solidFill>
              <a:latin typeface="Roboto"/>
              <a:ea typeface="Roboto"/>
              <a:cs typeface="Roboto"/>
              <a:sym typeface="Roboto"/>
            </a:endParaRPr>
          </a:p>
        </p:txBody>
      </p:sp>
      <p:sp>
        <p:nvSpPr>
          <p:cNvPr id="159" name="Google Shape;159;p21"/>
          <p:cNvSpPr/>
          <p:nvPr/>
        </p:nvSpPr>
        <p:spPr>
          <a:xfrm>
            <a:off x="2476991" y="1899050"/>
            <a:ext cx="2140500" cy="3735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Data Cleaning</a:t>
            </a:r>
            <a:endParaRPr>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